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4"/>
  </p:notesMasterIdLst>
  <p:sldIdLst>
    <p:sldId id="310" r:id="rId2"/>
    <p:sldId id="303" r:id="rId3"/>
    <p:sldId id="324" r:id="rId4"/>
    <p:sldId id="312" r:id="rId5"/>
    <p:sldId id="322" r:id="rId6"/>
    <p:sldId id="323" r:id="rId7"/>
    <p:sldId id="313" r:id="rId8"/>
    <p:sldId id="317" r:id="rId9"/>
    <p:sldId id="321" r:id="rId10"/>
    <p:sldId id="320" r:id="rId11"/>
    <p:sldId id="319" r:id="rId12"/>
    <p:sldId id="276" r:id="rId1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521415D9-36F7-43E2-AB2F-B90AF26B5E84}">
      <p14:sectionLst xmlns:p14="http://schemas.microsoft.com/office/powerpoint/2010/main">
        <p14:section name="Default Section" id="{B5406C8C-7C02-C748-8806-1F389C777E3F}">
          <p14:sldIdLst>
            <p14:sldId id="310"/>
            <p14:sldId id="303"/>
            <p14:sldId id="324"/>
            <p14:sldId id="312"/>
            <p14:sldId id="322"/>
            <p14:sldId id="323"/>
            <p14:sldId id="313"/>
            <p14:sldId id="317"/>
            <p14:sldId id="321"/>
            <p14:sldId id="320"/>
            <p14:sldId id="319"/>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3C7E"/>
    <a:srgbClr val="94B56C"/>
    <a:srgbClr val="373C7F"/>
    <a:srgbClr val="93B66D"/>
    <a:srgbClr val="80A8A4"/>
    <a:srgbClr val="347DAC"/>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3175" cap="flat">
              <a:noFill/>
              <a:miter lim="400000"/>
            </a:ln>
          </a:right>
          <a:top>
            <a:ln w="12700" cap="flat">
              <a:noFill/>
              <a:miter lim="400000"/>
            </a:ln>
          </a:top>
          <a:bottom>
            <a:ln w="12700" cap="flat">
              <a:noFill/>
              <a:miter lim="400000"/>
            </a:ln>
          </a:bottom>
          <a:insideH>
            <a:ln w="12700" cap="flat">
              <a:noFill/>
              <a:miter lim="400000"/>
            </a:ln>
          </a:insideH>
          <a:insideV>
            <a:ln w="3175"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3175" cap="flat">
              <a:solidFill>
                <a:srgbClr val="3797C6"/>
              </a:solidFill>
              <a:prstDash val="solid"/>
              <a:miter lim="400000"/>
            </a:ln>
          </a:top>
          <a:bottom>
            <a:ln w="12700" cap="flat">
              <a:noFill/>
              <a:miter lim="400000"/>
            </a:ln>
          </a:bottom>
          <a:insideH>
            <a:ln w="3175"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3175" cap="flat">
              <a:noFill/>
              <a:miter lim="400000"/>
            </a:ln>
          </a:bottom>
          <a:insideH>
            <a:ln w="3175"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3175" cap="flat">
              <a:solidFill>
                <a:srgbClr val="B8B8B8"/>
              </a:solidFill>
              <a:prstDash val="solid"/>
              <a:miter lim="400000"/>
            </a:ln>
          </a:left>
          <a:right>
            <a:ln w="3175" cap="flat">
              <a:solidFill>
                <a:srgbClr val="B8B8B8"/>
              </a:solidFill>
              <a:prstDash val="solid"/>
              <a:miter lim="400000"/>
            </a:ln>
          </a:right>
          <a:top>
            <a:ln w="3175" cap="flat">
              <a:solidFill>
                <a:srgbClr val="B8B8B8"/>
              </a:solidFill>
              <a:prstDash val="solid"/>
              <a:miter lim="400000"/>
            </a:ln>
          </a:top>
          <a:bottom>
            <a:ln w="3175" cap="flat">
              <a:solidFill>
                <a:srgbClr val="B8B8B8"/>
              </a:solidFill>
              <a:prstDash val="solid"/>
              <a:miter lim="400000"/>
            </a:ln>
          </a:bottom>
          <a:insideH>
            <a:ln w="3175" cap="flat">
              <a:solidFill>
                <a:srgbClr val="B8B8B8"/>
              </a:solidFill>
              <a:prstDash val="solid"/>
              <a:miter lim="400000"/>
            </a:ln>
          </a:insideH>
          <a:insideV>
            <a:ln w="3175"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3175" cap="flat">
              <a:solidFill>
                <a:srgbClr val="606060"/>
              </a:solidFill>
              <a:prstDash val="solid"/>
              <a:miter lim="400000"/>
            </a:ln>
          </a:left>
          <a:right>
            <a:ln w="3175" cap="flat">
              <a:solidFill>
                <a:srgbClr val="606060"/>
              </a:solidFill>
              <a:prstDash val="solid"/>
              <a:miter lim="400000"/>
            </a:ln>
          </a:right>
          <a:top>
            <a:ln w="3175" cap="flat">
              <a:solidFill>
                <a:srgbClr val="606060"/>
              </a:solidFill>
              <a:prstDash val="solid"/>
              <a:miter lim="400000"/>
            </a:ln>
          </a:top>
          <a:bottom>
            <a:ln w="3175" cap="flat">
              <a:solidFill>
                <a:srgbClr val="606060"/>
              </a:solidFill>
              <a:prstDash val="solid"/>
              <a:miter lim="400000"/>
            </a:ln>
          </a:bottom>
          <a:insideH>
            <a:ln w="3175" cap="flat">
              <a:solidFill>
                <a:srgbClr val="606060"/>
              </a:solidFill>
              <a:prstDash val="solid"/>
              <a:miter lim="400000"/>
            </a:ln>
          </a:insideH>
          <a:insideV>
            <a:ln w="3175"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3175" cap="flat">
              <a:solidFill>
                <a:srgbClr val="606060"/>
              </a:solidFill>
              <a:prstDash val="solid"/>
              <a:miter lim="400000"/>
            </a:ln>
          </a:left>
          <a:right>
            <a:ln w="3175" cap="flat">
              <a:solidFill>
                <a:srgbClr val="606060"/>
              </a:solidFill>
              <a:prstDash val="solid"/>
              <a:miter lim="400000"/>
            </a:ln>
          </a:right>
          <a:top>
            <a:ln w="12700" cap="flat">
              <a:solidFill>
                <a:srgbClr val="606060"/>
              </a:solidFill>
              <a:prstDash val="solid"/>
              <a:miter lim="400000"/>
            </a:ln>
          </a:top>
          <a:bottom>
            <a:ln w="3175" cap="flat">
              <a:solidFill>
                <a:srgbClr val="606060"/>
              </a:solidFill>
              <a:prstDash val="solid"/>
              <a:miter lim="400000"/>
            </a:ln>
          </a:bottom>
          <a:insideH>
            <a:ln w="3175" cap="flat">
              <a:solidFill>
                <a:srgbClr val="606060"/>
              </a:solidFill>
              <a:prstDash val="solid"/>
              <a:miter lim="400000"/>
            </a:ln>
          </a:insideH>
          <a:insideV>
            <a:ln w="3175"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3175" cap="flat">
              <a:solidFill>
                <a:srgbClr val="929292"/>
              </a:solidFill>
              <a:prstDash val="solid"/>
              <a:miter lim="400000"/>
            </a:ln>
          </a:left>
          <a:right>
            <a:ln w="3175" cap="flat">
              <a:solidFill>
                <a:srgbClr val="929292"/>
              </a:solidFill>
              <a:prstDash val="solid"/>
              <a:miter lim="400000"/>
            </a:ln>
          </a:right>
          <a:top>
            <a:ln w="3175" cap="flat">
              <a:solidFill>
                <a:srgbClr val="606060"/>
              </a:solidFill>
              <a:prstDash val="solid"/>
              <a:miter lim="400000"/>
            </a:ln>
          </a:top>
          <a:bottom>
            <a:ln w="3175" cap="flat">
              <a:solidFill>
                <a:srgbClr val="606060"/>
              </a:solidFill>
              <a:prstDash val="solid"/>
              <a:miter lim="400000"/>
            </a:ln>
          </a:bottom>
          <a:insideH>
            <a:ln w="3175" cap="flat">
              <a:solidFill>
                <a:srgbClr val="929292"/>
              </a:solidFill>
              <a:prstDash val="solid"/>
              <a:miter lim="400000"/>
            </a:ln>
          </a:insideH>
          <a:insideV>
            <a:ln w="3175"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3175" cap="flat">
              <a:solidFill>
                <a:srgbClr val="5D5D5D"/>
              </a:solidFill>
              <a:custDash>
                <a:ds d="200000" sp="200000"/>
              </a:custDash>
              <a:miter lim="400000"/>
            </a:ln>
          </a:left>
          <a:right>
            <a:ln w="3175" cap="flat">
              <a:solidFill>
                <a:srgbClr val="5D5D5D"/>
              </a:solidFill>
              <a:custDash>
                <a:ds d="200000" sp="200000"/>
              </a:custDash>
              <a:miter lim="400000"/>
            </a:ln>
          </a:right>
          <a:top>
            <a:ln w="3175" cap="flat">
              <a:solidFill>
                <a:srgbClr val="5D5D5D"/>
              </a:solidFill>
              <a:custDash>
                <a:ds d="200000" sp="200000"/>
              </a:custDash>
              <a:miter lim="400000"/>
            </a:ln>
          </a:top>
          <a:bottom>
            <a:ln w="3175" cap="flat">
              <a:solidFill>
                <a:srgbClr val="5D5D5D"/>
              </a:solidFill>
              <a:custDash>
                <a:ds d="200000" sp="200000"/>
              </a:custDash>
              <a:miter lim="400000"/>
            </a:ln>
          </a:bottom>
          <a:insideH>
            <a:ln w="3175" cap="flat">
              <a:solidFill>
                <a:srgbClr val="5D5D5D"/>
              </a:solidFill>
              <a:custDash>
                <a:ds d="200000" sp="200000"/>
              </a:custDash>
              <a:miter lim="400000"/>
            </a:ln>
          </a:insideH>
          <a:insideV>
            <a:ln w="3175"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3175" cap="flat">
              <a:solidFill>
                <a:srgbClr val="A6AAA9"/>
              </a:solidFill>
              <a:prstDash val="solid"/>
              <a:miter lim="400000"/>
            </a:ln>
          </a:left>
          <a:right>
            <a:ln w="3175" cap="flat">
              <a:solidFill>
                <a:srgbClr val="A6AAA9"/>
              </a:solidFill>
              <a:prstDash val="solid"/>
              <a:miter lim="400000"/>
            </a:ln>
          </a:right>
          <a:top>
            <a:ln w="3175" cap="flat">
              <a:solidFill>
                <a:srgbClr val="A6AAA9"/>
              </a:solidFill>
              <a:prstDash val="solid"/>
              <a:miter lim="400000"/>
            </a:ln>
          </a:top>
          <a:bottom>
            <a:ln w="3175" cap="flat">
              <a:solidFill>
                <a:srgbClr val="A6AAA9"/>
              </a:solidFill>
              <a:prstDash val="solid"/>
              <a:miter lim="400000"/>
            </a:ln>
          </a:bottom>
          <a:insideH>
            <a:ln w="3175" cap="flat">
              <a:solidFill>
                <a:srgbClr val="A6AAA9"/>
              </a:solidFill>
              <a:prstDash val="solid"/>
              <a:miter lim="400000"/>
            </a:ln>
          </a:insideH>
          <a:insideV>
            <a:ln w="3175"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3175" cap="flat">
              <a:solidFill>
                <a:srgbClr val="A6AAA9"/>
              </a:solidFill>
              <a:prstDash val="solid"/>
              <a:miter lim="400000"/>
            </a:ln>
          </a:left>
          <a:right>
            <a:ln w="3175" cap="flat">
              <a:solidFill>
                <a:srgbClr val="A6AAA9"/>
              </a:solidFill>
              <a:prstDash val="solid"/>
              <a:miter lim="400000"/>
            </a:ln>
          </a:right>
          <a:top>
            <a:ln w="3175" cap="flat">
              <a:solidFill>
                <a:srgbClr val="A6AAA9"/>
              </a:solidFill>
              <a:prstDash val="solid"/>
              <a:miter lim="400000"/>
            </a:ln>
          </a:top>
          <a:bottom>
            <a:ln w="3175" cap="flat">
              <a:solidFill>
                <a:srgbClr val="A6AAA9"/>
              </a:solidFill>
              <a:prstDash val="solid"/>
              <a:miter lim="400000"/>
            </a:ln>
          </a:bottom>
          <a:insideH>
            <a:ln w="3175" cap="flat">
              <a:solidFill>
                <a:srgbClr val="A6AAA9"/>
              </a:solidFill>
              <a:prstDash val="solid"/>
              <a:miter lim="400000"/>
            </a:ln>
          </a:insideH>
          <a:insideV>
            <a:ln w="3175"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3175" cap="flat">
              <a:solidFill>
                <a:srgbClr val="A6AAA9"/>
              </a:solidFill>
              <a:prstDash val="solid"/>
              <a:miter lim="400000"/>
            </a:ln>
          </a:left>
          <a:right>
            <a:ln w="3175" cap="flat">
              <a:solidFill>
                <a:srgbClr val="A6AAA9"/>
              </a:solidFill>
              <a:prstDash val="solid"/>
              <a:miter lim="400000"/>
            </a:ln>
          </a:right>
          <a:top>
            <a:ln w="3175" cap="flat">
              <a:solidFill>
                <a:srgbClr val="A6AAA9"/>
              </a:solidFill>
              <a:prstDash val="solid"/>
              <a:miter lim="400000"/>
            </a:ln>
          </a:top>
          <a:bottom>
            <a:ln w="3175" cap="flat">
              <a:solidFill>
                <a:srgbClr val="A6AAA9"/>
              </a:solidFill>
              <a:prstDash val="solid"/>
              <a:miter lim="400000"/>
            </a:ln>
          </a:bottom>
          <a:insideH>
            <a:ln w="3175" cap="flat">
              <a:solidFill>
                <a:srgbClr val="A6AAA9"/>
              </a:solidFill>
              <a:prstDash val="solid"/>
              <a:miter lim="400000"/>
            </a:ln>
          </a:insideH>
          <a:insideV>
            <a:ln w="3175"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3175" cap="flat">
              <a:solidFill>
                <a:srgbClr val="A6AAA9"/>
              </a:solidFill>
              <a:prstDash val="solid"/>
              <a:miter lim="400000"/>
            </a:ln>
          </a:left>
          <a:right>
            <a:ln w="3175" cap="flat">
              <a:solidFill>
                <a:srgbClr val="A6AAA9"/>
              </a:solidFill>
              <a:prstDash val="solid"/>
              <a:miter lim="400000"/>
            </a:ln>
          </a:right>
          <a:top>
            <a:ln w="3175" cap="flat">
              <a:solidFill>
                <a:srgbClr val="A6AAA9"/>
              </a:solidFill>
              <a:prstDash val="solid"/>
              <a:miter lim="400000"/>
            </a:ln>
          </a:top>
          <a:bottom>
            <a:ln w="3175" cap="flat">
              <a:solidFill>
                <a:srgbClr val="A6AAA9"/>
              </a:solidFill>
              <a:prstDash val="solid"/>
              <a:miter lim="400000"/>
            </a:ln>
          </a:bottom>
          <a:insideH>
            <a:ln w="3175" cap="flat">
              <a:solidFill>
                <a:srgbClr val="A6AAA9"/>
              </a:solidFill>
              <a:prstDash val="solid"/>
              <a:miter lim="400000"/>
            </a:ln>
          </a:insideH>
          <a:insideV>
            <a:ln w="3175"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3175" cap="flat">
              <a:solidFill>
                <a:srgbClr val="000000"/>
              </a:solidFill>
              <a:prstDash val="solid"/>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3175" cap="flat">
              <a:solidFill>
                <a:srgbClr val="000000"/>
              </a:solidFill>
              <a:prstDash val="solid"/>
              <a:miter lim="400000"/>
            </a:ln>
          </a:top>
          <a:bottom>
            <a:ln w="12700" cap="flat">
              <a:noFill/>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12700" cap="flat">
              <a:noFill/>
              <a:miter lim="400000"/>
            </a:ln>
          </a:top>
          <a:bottom>
            <a:ln w="3175" cap="flat">
              <a:solidFill>
                <a:srgbClr val="000000"/>
              </a:solidFill>
              <a:prstDash val="solid"/>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65" autoAdjust="0"/>
    <p:restoredTop sz="94674"/>
  </p:normalViewPr>
  <p:slideViewPr>
    <p:cSldViewPr snapToGrid="0" snapToObjects="1">
      <p:cViewPr varScale="1">
        <p:scale>
          <a:sx n="58" d="100"/>
          <a:sy n="58" d="100"/>
        </p:scale>
        <p:origin x="54" y="114"/>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6673453" y="5116710"/>
            <a:ext cx="11037095" cy="3482580"/>
          </a:xfrm>
          <a:prstGeom prst="rect">
            <a:avLst/>
          </a:prstGeom>
        </p:spPr>
        <p:txBody>
          <a:bodyPr anchor="ctr"/>
          <a:lstStyle/>
          <a:p>
            <a:r>
              <a:t>Title Text</a:t>
            </a:r>
          </a:p>
        </p:txBody>
      </p:sp>
      <p:sp>
        <p:nvSpPr>
          <p:cNvPr id="31" name="Slide Number"/>
          <p:cNvSpPr txBox="1">
            <a:spLocks noGrp="1"/>
          </p:cNvSpPr>
          <p:nvPr>
            <p:ph type="sldNum" sz="quarter" idx="2"/>
          </p:nvPr>
        </p:nvSpPr>
        <p:spPr>
          <a:prstGeom prst="rect">
            <a:avLst/>
          </a:prstGeom>
        </p:spPr>
        <p:txBody>
          <a:bodyPr/>
          <a:lstStyle>
            <a:lvl1pPr>
              <a:defRPr>
                <a:latin typeface="Helvetica Neue Light"/>
                <a:ea typeface="Helvetica Neue Light"/>
                <a:cs typeface="Helvetica Neue Light"/>
                <a:sym typeface="Helvetica Neue Light"/>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quarter" idx="13"/>
          </p:nvPr>
        </p:nvSpPr>
        <p:spPr>
          <a:xfrm>
            <a:off x="12419707" y="2384226"/>
            <a:ext cx="5625704" cy="8666263"/>
          </a:xfrm>
          <a:prstGeom prst="rect">
            <a:avLst/>
          </a:prstGeom>
        </p:spPr>
        <p:txBody>
          <a:bodyPr lIns="91439" tIns="45719" rIns="91439" bIns="45719">
            <a:noAutofit/>
          </a:bodyPr>
          <a:lstStyle/>
          <a:p>
            <a:endParaRPr/>
          </a:p>
        </p:txBody>
      </p:sp>
      <p:sp>
        <p:nvSpPr>
          <p:cNvPr id="39" name="Title Text"/>
          <p:cNvSpPr txBox="1">
            <a:spLocks noGrp="1"/>
          </p:cNvSpPr>
          <p:nvPr>
            <p:ph type="title"/>
          </p:nvPr>
        </p:nvSpPr>
        <p:spPr>
          <a:xfrm>
            <a:off x="6338589" y="2384226"/>
            <a:ext cx="5625704" cy="4205884"/>
          </a:xfrm>
          <a:prstGeom prst="rect">
            <a:avLst/>
          </a:prstGeom>
        </p:spPr>
        <p:txBody>
          <a:bodyPr/>
          <a:lstStyle>
            <a:lvl1pPr>
              <a:defRPr sz="8000"/>
            </a:lvl1pPr>
          </a:lstStyle>
          <a:p>
            <a:r>
              <a:t>Title Text</a:t>
            </a:r>
          </a:p>
        </p:txBody>
      </p:sp>
      <p:sp>
        <p:nvSpPr>
          <p:cNvPr id="40" name="Body Level One…"/>
          <p:cNvSpPr txBox="1">
            <a:spLocks noGrp="1"/>
          </p:cNvSpPr>
          <p:nvPr>
            <p:ph type="body" sz="quarter" idx="1"/>
          </p:nvPr>
        </p:nvSpPr>
        <p:spPr>
          <a:xfrm>
            <a:off x="6338589" y="6697265"/>
            <a:ext cx="5625704" cy="433983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lvl1pPr>
              <a:defRPr>
                <a:latin typeface="Helvetica Neue Light"/>
                <a:ea typeface="Helvetica Neue Light"/>
                <a:cs typeface="Helvetica Neue Light"/>
                <a:sym typeface="Helvetica Neue Light"/>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xfrm>
            <a:off x="6338589" y="1982390"/>
            <a:ext cx="11706822" cy="2277071"/>
          </a:xfrm>
          <a:prstGeom prst="rect">
            <a:avLst/>
          </a:prstGeom>
        </p:spPr>
        <p:txBody>
          <a:bodyPr anchor="ctr"/>
          <a:lstStyle/>
          <a:p>
            <a:r>
              <a:t>Title Text</a:t>
            </a:r>
          </a:p>
        </p:txBody>
      </p:sp>
      <p:sp>
        <p:nvSpPr>
          <p:cNvPr id="49" name="Slide Number"/>
          <p:cNvSpPr txBox="1">
            <a:spLocks noGrp="1"/>
          </p:cNvSpPr>
          <p:nvPr>
            <p:ph type="sldNum" sz="quarter" idx="2"/>
          </p:nvPr>
        </p:nvSpPr>
        <p:spPr>
          <a:prstGeom prst="rect">
            <a:avLst/>
          </a:prstGeom>
        </p:spPr>
        <p:txBody>
          <a:bodyPr/>
          <a:lstStyle>
            <a:lvl1pPr>
              <a:defRPr>
                <a:latin typeface="Helvetica Neue Light"/>
                <a:ea typeface="Helvetica Neue Light"/>
                <a:cs typeface="Helvetica Neue Light"/>
                <a:sym typeface="Helvetica Neue Light"/>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xfrm>
            <a:off x="6338589" y="1982390"/>
            <a:ext cx="11706822" cy="2277071"/>
          </a:xfrm>
          <a:prstGeom prst="rect">
            <a:avLst/>
          </a:prstGeom>
        </p:spPr>
        <p:txBody>
          <a:bodyPr anchor="ctr"/>
          <a:lstStyle/>
          <a:p>
            <a:r>
              <a:t>Title Text</a:t>
            </a:r>
          </a:p>
        </p:txBody>
      </p:sp>
      <p:sp>
        <p:nvSpPr>
          <p:cNvPr id="57" name="Body Level One…"/>
          <p:cNvSpPr txBox="1">
            <a:spLocks noGrp="1"/>
          </p:cNvSpPr>
          <p:nvPr>
            <p:ph type="body" sz="half" idx="1"/>
          </p:nvPr>
        </p:nvSpPr>
        <p:spPr>
          <a:xfrm>
            <a:off x="6338589" y="4446984"/>
            <a:ext cx="11706822" cy="6630294"/>
          </a:xfrm>
          <a:prstGeom prst="rect">
            <a:avLst/>
          </a:prstGeom>
        </p:spPr>
        <p:txBody>
          <a:bodyPr anchor="ctr"/>
          <a:lstStyle>
            <a:lvl1pPr marL="583406" indent="-583406" algn="l">
              <a:spcBef>
                <a:spcPts val="5900"/>
              </a:spcBef>
              <a:buSzPct val="145000"/>
              <a:buChar char="•"/>
              <a:defRPr sz="4200"/>
            </a:lvl1pPr>
            <a:lvl2pPr marL="1027906" indent="-583406" algn="l">
              <a:spcBef>
                <a:spcPts val="5900"/>
              </a:spcBef>
              <a:buSzPct val="145000"/>
              <a:buChar char="•"/>
              <a:defRPr sz="4200"/>
            </a:lvl2pPr>
            <a:lvl3pPr marL="1472406" indent="-583406" algn="l">
              <a:spcBef>
                <a:spcPts val="5900"/>
              </a:spcBef>
              <a:buSzPct val="145000"/>
              <a:buChar char="•"/>
              <a:defRPr sz="4200"/>
            </a:lvl3pPr>
            <a:lvl4pPr marL="1916906" indent="-583406" algn="l">
              <a:spcBef>
                <a:spcPts val="5900"/>
              </a:spcBef>
              <a:buSzPct val="145000"/>
              <a:buChar char="•"/>
              <a:defRPr sz="4200"/>
            </a:lvl4pPr>
            <a:lvl5pPr marL="2361406" indent="-583406" algn="l">
              <a:spcBef>
                <a:spcPts val="5900"/>
              </a:spcBef>
              <a:buSzPct val="145000"/>
              <a:buChar char="•"/>
              <a:defRPr sz="4200"/>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lvl1pPr>
              <a:defRPr>
                <a:latin typeface="Helvetica Neue Light"/>
                <a:ea typeface="Helvetica Neue Light"/>
                <a:cs typeface="Helvetica Neue Light"/>
                <a:sym typeface="Helvetica Neue Light"/>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sz="half" idx="1"/>
          </p:nvPr>
        </p:nvSpPr>
        <p:spPr>
          <a:xfrm>
            <a:off x="6338589" y="3053952"/>
            <a:ext cx="11706822" cy="7608096"/>
          </a:xfrm>
          <a:prstGeom prst="rect">
            <a:avLst/>
          </a:prstGeom>
        </p:spPr>
        <p:txBody>
          <a:bodyPr anchor="ctr"/>
          <a:lstStyle>
            <a:lvl1pPr marL="583406" indent="-583406" algn="l">
              <a:spcBef>
                <a:spcPts val="5900"/>
              </a:spcBef>
              <a:buSzPct val="145000"/>
              <a:buChar char="•"/>
              <a:defRPr sz="4200"/>
            </a:lvl1pPr>
            <a:lvl2pPr marL="1027906" indent="-583406" algn="l">
              <a:spcBef>
                <a:spcPts val="5900"/>
              </a:spcBef>
              <a:buSzPct val="145000"/>
              <a:buChar char="•"/>
              <a:defRPr sz="4200"/>
            </a:lvl2pPr>
            <a:lvl3pPr marL="1472406" indent="-583406" algn="l">
              <a:spcBef>
                <a:spcPts val="5900"/>
              </a:spcBef>
              <a:buSzPct val="145000"/>
              <a:buChar char="•"/>
              <a:defRPr sz="4200"/>
            </a:lvl3pPr>
            <a:lvl4pPr marL="1916906" indent="-583406" algn="l">
              <a:spcBef>
                <a:spcPts val="5900"/>
              </a:spcBef>
              <a:buSzPct val="145000"/>
              <a:buChar char="•"/>
              <a:defRPr sz="4200"/>
            </a:lvl4pPr>
            <a:lvl5pPr marL="2361406" indent="-583406" algn="l">
              <a:spcBef>
                <a:spcPts val="5900"/>
              </a:spcBef>
              <a:buSzPct val="145000"/>
              <a:buChar char="•"/>
              <a:defRPr sz="4200"/>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lvl1pPr>
              <a:defRPr>
                <a:latin typeface="Helvetica Neue Light"/>
                <a:ea typeface="Helvetica Neue Light"/>
                <a:cs typeface="Helvetica Neue Light"/>
                <a:sym typeface="Helvetica Neue Light"/>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6673453" y="8425160"/>
            <a:ext cx="11037095" cy="553689"/>
          </a:xfrm>
          <a:prstGeom prst="rect">
            <a:avLst/>
          </a:prstGeom>
        </p:spPr>
        <p:txBody>
          <a:bodyPr>
            <a:spAutoFit/>
          </a:bodyPr>
          <a:lstStyle>
            <a:lvl1pPr>
              <a:defRPr sz="3000" i="1"/>
            </a:lvl1pPr>
          </a:lstStyle>
          <a:p>
            <a:r>
              <a:t>–Johnny Appleseed</a:t>
            </a:r>
          </a:p>
        </p:txBody>
      </p:sp>
      <p:sp>
        <p:nvSpPr>
          <p:cNvPr id="94" name="“Type a quote here.”"/>
          <p:cNvSpPr txBox="1">
            <a:spLocks noGrp="1"/>
          </p:cNvSpPr>
          <p:nvPr>
            <p:ph type="body" sz="quarter" idx="14"/>
          </p:nvPr>
        </p:nvSpPr>
        <p:spPr>
          <a:xfrm>
            <a:off x="6673453" y="6148157"/>
            <a:ext cx="11037095" cy="776748"/>
          </a:xfrm>
          <a:prstGeom prst="rect">
            <a:avLst/>
          </a:prstGeom>
        </p:spPr>
        <p:txBody>
          <a:bodyPr anchor="ctr">
            <a:spAutoFit/>
          </a:bodyPr>
          <a:lstStyle>
            <a:lvl1pPr>
              <a:defRPr sz="44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lvl1pPr>
              <a:defRPr>
                <a:latin typeface="Helvetica Neue Light"/>
                <a:ea typeface="Helvetica Neue Light"/>
                <a:cs typeface="Helvetica Neue Light"/>
                <a:sym typeface="Helvetica Neue Light"/>
              </a:defRPr>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lvl1pPr>
              <a:defRPr>
                <a:latin typeface="Helvetica Neue Light"/>
                <a:ea typeface="Helvetica Neue Light"/>
                <a:cs typeface="Helvetica Neue Light"/>
                <a:sym typeface="Helvetica Neue Light"/>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6673453" y="3442394"/>
            <a:ext cx="11037095" cy="3482579"/>
          </a:xfrm>
          <a:prstGeom prst="rect">
            <a:avLst/>
          </a:prstGeom>
          <a:ln w="3175">
            <a:miter lim="400000"/>
          </a:ln>
          <a:extLst>
            <a:ext uri="{C572A759-6A51-4108-AA02-DFA0A04FC94B}">
              <ma14:wrappingTextBoxFlag xmlns="" xmlns:ma14="http://schemas.microsoft.com/office/mac/drawingml/2011/main" val="1"/>
            </a:ext>
          </a:extLst>
        </p:spPr>
        <p:txBody>
          <a:bodyPr lIns="53578" tIns="53578" rIns="53578" bIns="53578" anchor="b">
            <a:normAutofit/>
          </a:bodyPr>
          <a:lstStyle/>
          <a:p>
            <a:r>
              <a:t>Title Text</a:t>
            </a:r>
          </a:p>
        </p:txBody>
      </p:sp>
      <p:sp>
        <p:nvSpPr>
          <p:cNvPr id="3" name="Body Level One…"/>
          <p:cNvSpPr txBox="1">
            <a:spLocks noGrp="1"/>
          </p:cNvSpPr>
          <p:nvPr>
            <p:ph type="body" idx="1"/>
          </p:nvPr>
        </p:nvSpPr>
        <p:spPr>
          <a:xfrm>
            <a:off x="6673453" y="7032128"/>
            <a:ext cx="11037095" cy="1192115"/>
          </a:xfrm>
          <a:prstGeom prst="rect">
            <a:avLst/>
          </a:prstGeom>
          <a:ln w="3175">
            <a:miter lim="400000"/>
          </a:ln>
          <a:extLst>
            <a:ext uri="{C572A759-6A51-4108-AA02-DFA0A04FC94B}">
              <ma14:wrappingTextBoxFlag xmlns="" xmlns:ma14="http://schemas.microsoft.com/office/mac/drawingml/2011/main" val="1"/>
            </a:ext>
          </a:extLst>
        </p:spPr>
        <p:txBody>
          <a:bodyPr lIns="53578" tIns="53578" rIns="53578" bIns="53578">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2001398" y="11519296"/>
            <a:ext cx="374060" cy="379927"/>
          </a:xfrm>
          <a:prstGeom prst="rect">
            <a:avLst/>
          </a:prstGeom>
          <a:ln w="3175">
            <a:miter lim="400000"/>
          </a:ln>
        </p:spPr>
        <p:txBody>
          <a:bodyPr wrap="none" lIns="53578" tIns="53578" rIns="53578" bIns="53578">
            <a:spAutoFit/>
          </a:bodyPr>
          <a:lstStyle>
            <a:lvl1pPr>
              <a:defRPr sz="1800" b="0">
                <a:latin typeface="Helvetica Neue Thin"/>
                <a:ea typeface="Helvetica Neue Thin"/>
                <a:cs typeface="Helvetica Neue Thin"/>
                <a:sym typeface="Helvetica Neue Thin"/>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6" r:id="rId5"/>
    <p:sldLayoutId id="2147483658" r:id="rId6"/>
    <p:sldLayoutId id="2147483660" r:id="rId7"/>
  </p:sldLayoutIdLst>
  <p:transition spd="med"/>
  <p:txStyles>
    <p:titleStyle>
      <a:lvl1pPr marL="0" marR="0" indent="0" algn="ctr" defTabSz="821531" rtl="0" latinLnBrk="0">
        <a:lnSpc>
          <a:spcPct val="100000"/>
        </a:lnSpc>
        <a:spcBef>
          <a:spcPts val="0"/>
        </a:spcBef>
        <a:spcAft>
          <a:spcPts val="0"/>
        </a:spcAft>
        <a:buClrTx/>
        <a:buSzTx/>
        <a:buFontTx/>
        <a:buNone/>
        <a:tabLst/>
        <a:defRPr sz="10800" b="0" i="0" u="none" strike="noStrike" cap="none" spc="0" baseline="0">
          <a:ln>
            <a:noFill/>
          </a:ln>
          <a:solidFill>
            <a:srgbClr val="000000"/>
          </a:solidFill>
          <a:uFillTx/>
          <a:latin typeface="+mn-lt"/>
          <a:ea typeface="+mn-ea"/>
          <a:cs typeface="+mn-cs"/>
          <a:sym typeface="Helvetica Neue Medium"/>
        </a:defRPr>
      </a:lvl1pPr>
      <a:lvl2pPr marL="0" marR="0" indent="0" algn="ctr" defTabSz="821531" rtl="0" latinLnBrk="0">
        <a:lnSpc>
          <a:spcPct val="100000"/>
        </a:lnSpc>
        <a:spcBef>
          <a:spcPts val="0"/>
        </a:spcBef>
        <a:spcAft>
          <a:spcPts val="0"/>
        </a:spcAft>
        <a:buClrTx/>
        <a:buSzTx/>
        <a:buFontTx/>
        <a:buNone/>
        <a:tabLst/>
        <a:defRPr sz="10800" b="0" i="0" u="none" strike="noStrike" cap="none" spc="0" baseline="0">
          <a:ln>
            <a:noFill/>
          </a:ln>
          <a:solidFill>
            <a:srgbClr val="000000"/>
          </a:solidFill>
          <a:uFillTx/>
          <a:latin typeface="+mn-lt"/>
          <a:ea typeface="+mn-ea"/>
          <a:cs typeface="+mn-cs"/>
          <a:sym typeface="Helvetica Neue Medium"/>
        </a:defRPr>
      </a:lvl2pPr>
      <a:lvl3pPr marL="0" marR="0" indent="0" algn="ctr" defTabSz="821531" rtl="0" latinLnBrk="0">
        <a:lnSpc>
          <a:spcPct val="100000"/>
        </a:lnSpc>
        <a:spcBef>
          <a:spcPts val="0"/>
        </a:spcBef>
        <a:spcAft>
          <a:spcPts val="0"/>
        </a:spcAft>
        <a:buClrTx/>
        <a:buSzTx/>
        <a:buFontTx/>
        <a:buNone/>
        <a:tabLst/>
        <a:defRPr sz="10800" b="0" i="0" u="none" strike="noStrike" cap="none" spc="0" baseline="0">
          <a:ln>
            <a:noFill/>
          </a:ln>
          <a:solidFill>
            <a:srgbClr val="000000"/>
          </a:solidFill>
          <a:uFillTx/>
          <a:latin typeface="+mn-lt"/>
          <a:ea typeface="+mn-ea"/>
          <a:cs typeface="+mn-cs"/>
          <a:sym typeface="Helvetica Neue Medium"/>
        </a:defRPr>
      </a:lvl3pPr>
      <a:lvl4pPr marL="0" marR="0" indent="0" algn="ctr" defTabSz="821531" rtl="0" latinLnBrk="0">
        <a:lnSpc>
          <a:spcPct val="100000"/>
        </a:lnSpc>
        <a:spcBef>
          <a:spcPts val="0"/>
        </a:spcBef>
        <a:spcAft>
          <a:spcPts val="0"/>
        </a:spcAft>
        <a:buClrTx/>
        <a:buSzTx/>
        <a:buFontTx/>
        <a:buNone/>
        <a:tabLst/>
        <a:defRPr sz="10800" b="0" i="0" u="none" strike="noStrike" cap="none" spc="0" baseline="0">
          <a:ln>
            <a:noFill/>
          </a:ln>
          <a:solidFill>
            <a:srgbClr val="000000"/>
          </a:solidFill>
          <a:uFillTx/>
          <a:latin typeface="+mn-lt"/>
          <a:ea typeface="+mn-ea"/>
          <a:cs typeface="+mn-cs"/>
          <a:sym typeface="Helvetica Neue Medium"/>
        </a:defRPr>
      </a:lvl4pPr>
      <a:lvl5pPr marL="0" marR="0" indent="0" algn="ctr" defTabSz="821531" rtl="0" latinLnBrk="0">
        <a:lnSpc>
          <a:spcPct val="100000"/>
        </a:lnSpc>
        <a:spcBef>
          <a:spcPts val="0"/>
        </a:spcBef>
        <a:spcAft>
          <a:spcPts val="0"/>
        </a:spcAft>
        <a:buClrTx/>
        <a:buSzTx/>
        <a:buFontTx/>
        <a:buNone/>
        <a:tabLst/>
        <a:defRPr sz="10800" b="0" i="0" u="none" strike="noStrike" cap="none" spc="0" baseline="0">
          <a:ln>
            <a:noFill/>
          </a:ln>
          <a:solidFill>
            <a:srgbClr val="000000"/>
          </a:solidFill>
          <a:uFillTx/>
          <a:latin typeface="+mn-lt"/>
          <a:ea typeface="+mn-ea"/>
          <a:cs typeface="+mn-cs"/>
          <a:sym typeface="Helvetica Neue Medium"/>
        </a:defRPr>
      </a:lvl5pPr>
      <a:lvl6pPr marL="0" marR="0" indent="0" algn="ctr" defTabSz="821531" rtl="0" latinLnBrk="0">
        <a:lnSpc>
          <a:spcPct val="100000"/>
        </a:lnSpc>
        <a:spcBef>
          <a:spcPts val="0"/>
        </a:spcBef>
        <a:spcAft>
          <a:spcPts val="0"/>
        </a:spcAft>
        <a:buClrTx/>
        <a:buSzTx/>
        <a:buFontTx/>
        <a:buNone/>
        <a:tabLst/>
        <a:defRPr sz="10800" b="0" i="0" u="none" strike="noStrike" cap="none" spc="0" baseline="0">
          <a:ln>
            <a:noFill/>
          </a:ln>
          <a:solidFill>
            <a:srgbClr val="000000"/>
          </a:solidFill>
          <a:uFillTx/>
          <a:latin typeface="+mn-lt"/>
          <a:ea typeface="+mn-ea"/>
          <a:cs typeface="+mn-cs"/>
          <a:sym typeface="Helvetica Neue Medium"/>
        </a:defRPr>
      </a:lvl6pPr>
      <a:lvl7pPr marL="0" marR="0" indent="0" algn="ctr" defTabSz="821531" rtl="0" latinLnBrk="0">
        <a:lnSpc>
          <a:spcPct val="100000"/>
        </a:lnSpc>
        <a:spcBef>
          <a:spcPts val="0"/>
        </a:spcBef>
        <a:spcAft>
          <a:spcPts val="0"/>
        </a:spcAft>
        <a:buClrTx/>
        <a:buSzTx/>
        <a:buFontTx/>
        <a:buNone/>
        <a:tabLst/>
        <a:defRPr sz="10800" b="0" i="0" u="none" strike="noStrike" cap="none" spc="0" baseline="0">
          <a:ln>
            <a:noFill/>
          </a:ln>
          <a:solidFill>
            <a:srgbClr val="000000"/>
          </a:solidFill>
          <a:uFillTx/>
          <a:latin typeface="+mn-lt"/>
          <a:ea typeface="+mn-ea"/>
          <a:cs typeface="+mn-cs"/>
          <a:sym typeface="Helvetica Neue Medium"/>
        </a:defRPr>
      </a:lvl7pPr>
      <a:lvl8pPr marL="0" marR="0" indent="0" algn="ctr" defTabSz="821531" rtl="0" latinLnBrk="0">
        <a:lnSpc>
          <a:spcPct val="100000"/>
        </a:lnSpc>
        <a:spcBef>
          <a:spcPts val="0"/>
        </a:spcBef>
        <a:spcAft>
          <a:spcPts val="0"/>
        </a:spcAft>
        <a:buClrTx/>
        <a:buSzTx/>
        <a:buFontTx/>
        <a:buNone/>
        <a:tabLst/>
        <a:defRPr sz="10800" b="0" i="0" u="none" strike="noStrike" cap="none" spc="0" baseline="0">
          <a:ln>
            <a:noFill/>
          </a:ln>
          <a:solidFill>
            <a:srgbClr val="000000"/>
          </a:solidFill>
          <a:uFillTx/>
          <a:latin typeface="+mn-lt"/>
          <a:ea typeface="+mn-ea"/>
          <a:cs typeface="+mn-cs"/>
          <a:sym typeface="Helvetica Neue Medium"/>
        </a:defRPr>
      </a:lvl8pPr>
      <a:lvl9pPr marL="0" marR="0" indent="0" algn="ctr" defTabSz="821531" rtl="0" latinLnBrk="0">
        <a:lnSpc>
          <a:spcPct val="100000"/>
        </a:lnSpc>
        <a:spcBef>
          <a:spcPts val="0"/>
        </a:spcBef>
        <a:spcAft>
          <a:spcPts val="0"/>
        </a:spcAft>
        <a:buClrTx/>
        <a:buSzTx/>
        <a:buFontTx/>
        <a:buNone/>
        <a:tabLst/>
        <a:defRPr sz="10800" b="0" i="0" u="none" strike="noStrike" cap="none" spc="0" baseline="0">
          <a:ln>
            <a:noFill/>
          </a:ln>
          <a:solidFill>
            <a:srgbClr val="000000"/>
          </a:solidFill>
          <a:uFillTx/>
          <a:latin typeface="+mn-lt"/>
          <a:ea typeface="+mn-ea"/>
          <a:cs typeface="+mn-cs"/>
          <a:sym typeface="Helvetica Neue Medium"/>
        </a:defRPr>
      </a:lvl9pPr>
    </p:titleStyle>
    <p:bodyStyle>
      <a:lvl1pPr marL="0" marR="0" indent="0" algn="ctr" defTabSz="821531"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Helvetica Neue"/>
          <a:ea typeface="Helvetica Neue"/>
          <a:cs typeface="Helvetica Neue"/>
          <a:sym typeface="Helvetica Neue"/>
        </a:defRPr>
      </a:lvl1pPr>
      <a:lvl2pPr marL="0" marR="0" indent="0" algn="ctr" defTabSz="821531"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Helvetica Neue"/>
          <a:ea typeface="Helvetica Neue"/>
          <a:cs typeface="Helvetica Neue"/>
          <a:sym typeface="Helvetica Neue"/>
        </a:defRPr>
      </a:lvl2pPr>
      <a:lvl3pPr marL="0" marR="0" indent="0" algn="ctr" defTabSz="821531"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Helvetica Neue"/>
          <a:ea typeface="Helvetica Neue"/>
          <a:cs typeface="Helvetica Neue"/>
          <a:sym typeface="Helvetica Neue"/>
        </a:defRPr>
      </a:lvl3pPr>
      <a:lvl4pPr marL="0" marR="0" indent="0" algn="ctr" defTabSz="821531"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Helvetica Neue"/>
          <a:ea typeface="Helvetica Neue"/>
          <a:cs typeface="Helvetica Neue"/>
          <a:sym typeface="Helvetica Neue"/>
        </a:defRPr>
      </a:lvl4pPr>
      <a:lvl5pPr marL="0" marR="0" indent="0" algn="ctr" defTabSz="821531"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Helvetica Neue"/>
          <a:ea typeface="Helvetica Neue"/>
          <a:cs typeface="Helvetica Neue"/>
          <a:sym typeface="Helvetica Neue"/>
        </a:defRPr>
      </a:lvl5pPr>
      <a:lvl6pPr marL="0" marR="0" indent="355600" algn="ctr" defTabSz="821531"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Helvetica Neue"/>
          <a:ea typeface="Helvetica Neue"/>
          <a:cs typeface="Helvetica Neue"/>
          <a:sym typeface="Helvetica Neue"/>
        </a:defRPr>
      </a:lvl6pPr>
      <a:lvl7pPr marL="0" marR="0" indent="711200" algn="ctr" defTabSz="821531"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Helvetica Neue"/>
          <a:ea typeface="Helvetica Neue"/>
          <a:cs typeface="Helvetica Neue"/>
          <a:sym typeface="Helvetica Neue"/>
        </a:defRPr>
      </a:lvl7pPr>
      <a:lvl8pPr marL="0" marR="0" indent="1066800" algn="ctr" defTabSz="821531"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Helvetica Neue"/>
          <a:ea typeface="Helvetica Neue"/>
          <a:cs typeface="Helvetica Neue"/>
          <a:sym typeface="Helvetica Neue"/>
        </a:defRPr>
      </a:lvl8pPr>
      <a:lvl9pPr marL="0" marR="0" indent="1422400" algn="ctr" defTabSz="821531" rtl="0" latinLnBrk="0">
        <a:lnSpc>
          <a:spcPct val="100000"/>
        </a:lnSpc>
        <a:spcBef>
          <a:spcPts val="0"/>
        </a:spcBef>
        <a:spcAft>
          <a:spcPts val="0"/>
        </a:spcAft>
        <a:buClrTx/>
        <a:buSzTx/>
        <a:buFontTx/>
        <a:buNone/>
        <a:tabLst/>
        <a:defRPr sz="50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821531"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Neue Thin"/>
        </a:defRPr>
      </a:lvl1pPr>
      <a:lvl2pPr marL="0" marR="0" indent="228600" algn="ctr" defTabSz="821531"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Neue Thin"/>
        </a:defRPr>
      </a:lvl2pPr>
      <a:lvl3pPr marL="0" marR="0" indent="457200" algn="ctr" defTabSz="821531"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Neue Thin"/>
        </a:defRPr>
      </a:lvl3pPr>
      <a:lvl4pPr marL="0" marR="0" indent="685800" algn="ctr" defTabSz="821531"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Neue Thin"/>
        </a:defRPr>
      </a:lvl4pPr>
      <a:lvl5pPr marL="0" marR="0" indent="914400" algn="ctr" defTabSz="821531"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Neue Thin"/>
        </a:defRPr>
      </a:lvl5pPr>
      <a:lvl6pPr marL="0" marR="0" indent="1143000" algn="ctr" defTabSz="821531"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Neue Thin"/>
        </a:defRPr>
      </a:lvl6pPr>
      <a:lvl7pPr marL="0" marR="0" indent="1371600" algn="ctr" defTabSz="821531"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Neue Thin"/>
        </a:defRPr>
      </a:lvl7pPr>
      <a:lvl8pPr marL="0" marR="0" indent="1600200" algn="ctr" defTabSz="821531"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Neue Thin"/>
        </a:defRPr>
      </a:lvl8pPr>
      <a:lvl9pPr marL="0" marR="0" indent="1828800" algn="ctr" defTabSz="821531"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Neue Thin"/>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1.xml"/><Relationship Id="rId5" Type="http://schemas.openxmlformats.org/officeDocument/2006/relationships/image" Target="../media/image17.jpg"/><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1.xml"/><Relationship Id="rId5" Type="http://schemas.openxmlformats.org/officeDocument/2006/relationships/image" Target="../media/image8.emf"/><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5FF503-DE20-0E4B-8BDB-36E91DD536BD}"/>
              </a:ext>
            </a:extLst>
          </p:cNvPr>
          <p:cNvPicPr>
            <a:picLocks noChangeAspect="1"/>
          </p:cNvPicPr>
          <p:nvPr/>
        </p:nvPicPr>
        <p:blipFill rotWithShape="1">
          <a:blip r:embed="rId2">
            <a:extLst>
              <a:ext uri="{28A0092B-C50C-407E-A947-70E740481C1C}">
                <a14:useLocalDpi xmlns:a14="http://schemas.microsoft.com/office/drawing/2010/main" val="0"/>
              </a:ext>
            </a:extLst>
          </a:blip>
          <a:srcRect l="38031" t="1628" r="1600" b="180"/>
          <a:stretch/>
        </p:blipFill>
        <p:spPr>
          <a:xfrm>
            <a:off x="-25401" y="-25401"/>
            <a:ext cx="24434801" cy="13795581"/>
          </a:xfrm>
          <a:prstGeom prst="rect">
            <a:avLst/>
          </a:prstGeom>
        </p:spPr>
      </p:pic>
      <p:sp>
        <p:nvSpPr>
          <p:cNvPr id="3" name="Rectangle 2">
            <a:extLst>
              <a:ext uri="{FF2B5EF4-FFF2-40B4-BE49-F238E27FC236}">
                <a16:creationId xmlns:a16="http://schemas.microsoft.com/office/drawing/2014/main" id="{C1F25FA3-B1EA-EC43-B197-C3AF5CA2E779}"/>
              </a:ext>
            </a:extLst>
          </p:cNvPr>
          <p:cNvSpPr/>
          <p:nvPr/>
        </p:nvSpPr>
        <p:spPr>
          <a:xfrm>
            <a:off x="-25400" y="-25401"/>
            <a:ext cx="24434800" cy="13795580"/>
          </a:xfrm>
          <a:prstGeom prst="rect">
            <a:avLst/>
          </a:prstGeom>
          <a:solidFill>
            <a:schemeClr val="accent1">
              <a:lumMod val="50000"/>
              <a:alpha val="38000"/>
            </a:schemeClr>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3578" tIns="53578" rIns="53578" bIns="53578"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2800" b="0" i="0" u="none" strike="noStrike" cap="none" spc="0" normalizeH="0" baseline="0">
              <a:ln>
                <a:noFill/>
              </a:ln>
              <a:solidFill>
                <a:schemeClr val="accent3"/>
              </a:solidFill>
              <a:effectLst/>
              <a:uFillTx/>
              <a:latin typeface="+mn-lt"/>
              <a:ea typeface="+mn-ea"/>
              <a:cs typeface="+mn-cs"/>
              <a:sym typeface="Helvetica Neue Medium"/>
            </a:endParaRPr>
          </a:p>
        </p:txBody>
      </p:sp>
      <p:sp>
        <p:nvSpPr>
          <p:cNvPr id="4" name="TextBox 3">
            <a:extLst>
              <a:ext uri="{FF2B5EF4-FFF2-40B4-BE49-F238E27FC236}">
                <a16:creationId xmlns:a16="http://schemas.microsoft.com/office/drawing/2014/main" id="{F3BC27DA-A61E-494C-A495-AB33B0F90713}"/>
              </a:ext>
            </a:extLst>
          </p:cNvPr>
          <p:cNvSpPr txBox="1"/>
          <p:nvPr/>
        </p:nvSpPr>
        <p:spPr>
          <a:xfrm>
            <a:off x="9663961" y="5379114"/>
            <a:ext cx="16766023" cy="287819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3578" tIns="53578" rIns="53578" bIns="53578" numCol="1" spcCol="38100" rtlCol="0" anchor="ctr">
            <a:spAutoFit/>
          </a:bodyPr>
          <a:lstStyle/>
          <a:p>
            <a:pPr algn="l"/>
            <a:r>
              <a:rPr lang="en-US" sz="18000" dirty="0">
                <a:solidFill>
                  <a:schemeClr val="bg1"/>
                </a:solidFill>
                <a:latin typeface="Euclid Flex" panose="020B0500030000000000" pitchFamily="34" charset="77"/>
              </a:rPr>
              <a:t>AI Bootcamp</a:t>
            </a:r>
            <a:endParaRPr kumimoji="0" lang="en-US" sz="18000" u="none" strike="noStrike" cap="none" spc="0" normalizeH="0" baseline="0" dirty="0">
              <a:ln>
                <a:noFill/>
              </a:ln>
              <a:solidFill>
                <a:srgbClr val="000000"/>
              </a:solidFill>
              <a:effectLst/>
              <a:uFillTx/>
              <a:latin typeface="Euclid Flex" panose="020B0500030000000000" pitchFamily="34" charset="77"/>
              <a:sym typeface="Helvetica Neue"/>
            </a:endParaRPr>
          </a:p>
        </p:txBody>
      </p:sp>
    </p:spTree>
    <p:extLst>
      <p:ext uri="{BB962C8B-B14F-4D97-AF65-F5344CB8AC3E}">
        <p14:creationId xmlns:p14="http://schemas.microsoft.com/office/powerpoint/2010/main" val="1571277027"/>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o produce an ecosystem that drives technological innovation and scientific advancement…">
            <a:extLst>
              <a:ext uri="{FF2B5EF4-FFF2-40B4-BE49-F238E27FC236}">
                <a16:creationId xmlns:a16="http://schemas.microsoft.com/office/drawing/2014/main" id="{F4FD1F47-596F-5044-8DDB-9F6C77E13AAB}"/>
              </a:ext>
            </a:extLst>
          </p:cNvPr>
          <p:cNvSpPr txBox="1"/>
          <p:nvPr/>
        </p:nvSpPr>
        <p:spPr>
          <a:xfrm>
            <a:off x="5093924" y="3216783"/>
            <a:ext cx="18802393" cy="3712266"/>
          </a:xfrm>
          <a:prstGeom prst="rect">
            <a:avLst/>
          </a:prstGeom>
          <a:ln w="3175">
            <a:miter lim="400000"/>
          </a:ln>
          <a:extLst>
            <a:ext uri="{C572A759-6A51-4108-AA02-DFA0A04FC94B}">
              <ma14:wrappingTextBoxFlag xmlns="" xmlns:ma14="http://schemas.microsoft.com/office/mac/drawingml/2011/main" val="1"/>
            </a:ext>
          </a:extLst>
        </p:spPr>
        <p:txBody>
          <a:bodyPr wrap="square" lIns="53578" tIns="53578" rIns="53578" bIns="53578" anchor="ctr">
            <a:spAutoFit/>
          </a:bodyPr>
          <a:lstStyle/>
          <a:p>
            <a:pPr lvl="0" algn="l">
              <a:lnSpc>
                <a:spcPct val="110000"/>
              </a:lnSpc>
              <a:buClr>
                <a:schemeClr val="dk1"/>
              </a:buClr>
              <a:buSzPts val="1100"/>
            </a:pPr>
            <a:r>
              <a:rPr lang="en-US" dirty="0" err="1">
                <a:solidFill>
                  <a:schemeClr val="tx2">
                    <a:lumMod val="75000"/>
                  </a:schemeClr>
                </a:solidFill>
              </a:rPr>
              <a:t>Hazarapet</a:t>
            </a:r>
            <a:r>
              <a:rPr lang="en-US" dirty="0">
                <a:solidFill>
                  <a:schemeClr val="tx2">
                    <a:lumMod val="75000"/>
                  </a:schemeClr>
                </a:solidFill>
              </a:rPr>
              <a:t> </a:t>
            </a:r>
            <a:r>
              <a:rPr lang="en-US" dirty="0" err="1" smtClean="0">
                <a:solidFill>
                  <a:schemeClr val="tx2">
                    <a:lumMod val="75000"/>
                  </a:schemeClr>
                </a:solidFill>
              </a:rPr>
              <a:t>Tunanyan</a:t>
            </a:r>
            <a:endParaRPr lang="hy-AM" dirty="0" smtClean="0">
              <a:solidFill>
                <a:schemeClr val="tx2">
                  <a:lumMod val="75000"/>
                </a:schemeClr>
              </a:solidFill>
            </a:endParaRPr>
          </a:p>
          <a:p>
            <a:pPr lvl="0" algn="l">
              <a:lnSpc>
                <a:spcPct val="110000"/>
              </a:lnSpc>
              <a:buClr>
                <a:schemeClr val="dk1"/>
              </a:buClr>
              <a:buSzPts val="1100"/>
            </a:pPr>
            <a:r>
              <a:rPr lang="en-US" dirty="0">
                <a:solidFill>
                  <a:schemeClr val="tx2">
                    <a:lumMod val="75000"/>
                  </a:schemeClr>
                </a:solidFill>
              </a:rPr>
              <a:t>Data Scientist</a:t>
            </a:r>
            <a:r>
              <a:rPr lang="en" sz="2800" dirty="0" smtClean="0">
                <a:solidFill>
                  <a:schemeClr val="tx2">
                    <a:lumMod val="75000"/>
                  </a:schemeClr>
                </a:solidFill>
              </a:rPr>
              <a:t>, </a:t>
            </a:r>
            <a:r>
              <a:rPr lang="en-US" sz="2800" dirty="0" err="1" smtClean="0">
                <a:solidFill>
                  <a:schemeClr val="tx2">
                    <a:lumMod val="75000"/>
                  </a:schemeClr>
                </a:solidFill>
              </a:rPr>
              <a:t>PicsArt</a:t>
            </a:r>
            <a:endParaRPr lang="en" sz="2800" dirty="0">
              <a:solidFill>
                <a:schemeClr val="tx2">
                  <a:lumMod val="75000"/>
                </a:schemeClr>
              </a:solidFill>
            </a:endParaRPr>
          </a:p>
          <a:p>
            <a:pPr lvl="0" algn="l">
              <a:lnSpc>
                <a:spcPct val="110000"/>
              </a:lnSpc>
              <a:buClr>
                <a:schemeClr val="dk1"/>
              </a:buClr>
              <a:buSzPts val="1100"/>
            </a:pPr>
            <a:endParaRPr lang="en" sz="2200" dirty="0" smtClean="0">
              <a:solidFill>
                <a:schemeClr val="tx2">
                  <a:lumMod val="75000"/>
                </a:schemeClr>
              </a:solidFill>
            </a:endParaRPr>
          </a:p>
          <a:p>
            <a:pPr algn="l"/>
            <a:r>
              <a:rPr lang="en-US" sz="2400" b="0" dirty="0">
                <a:solidFill>
                  <a:schemeClr val="tx2">
                    <a:lumMod val="75000"/>
                  </a:schemeClr>
                </a:solidFill>
              </a:rPr>
              <a:t>He holds a M.S. degree in Computer Science and is working on computer vision applications and deals with visual data.</a:t>
            </a:r>
          </a:p>
          <a:p>
            <a:pPr algn="l"/>
            <a:r>
              <a:rPr lang="en-US" sz="2400" b="0" dirty="0">
                <a:solidFill>
                  <a:schemeClr val="tx2">
                    <a:lumMod val="75000"/>
                  </a:schemeClr>
                </a:solidFill>
              </a:rPr>
              <a:t>Main fields are classification, semantic segmentation, object detection and instance segmentation, which are designed to be solved with deep learning methods.</a:t>
            </a:r>
          </a:p>
          <a:p>
            <a:pPr algn="l"/>
            <a:r>
              <a:rPr lang="en-US" sz="2400" b="0" dirty="0">
                <a:solidFill>
                  <a:schemeClr val="tx2">
                    <a:lumMod val="75000"/>
                  </a:schemeClr>
                </a:solidFill>
              </a:rPr>
              <a:t>He also has </a:t>
            </a:r>
            <a:r>
              <a:rPr lang="en-US" sz="2400" b="0" dirty="0" smtClean="0">
                <a:solidFill>
                  <a:schemeClr val="tx2">
                    <a:lumMod val="75000"/>
                  </a:schemeClr>
                </a:solidFill>
              </a:rPr>
              <a:t>a couple </a:t>
            </a:r>
            <a:r>
              <a:rPr lang="en-US" sz="2400" b="0" dirty="0">
                <a:solidFill>
                  <a:schemeClr val="tx2">
                    <a:lumMod val="75000"/>
                  </a:schemeClr>
                </a:solidFill>
              </a:rPr>
              <a:t>of years experience of Software Engineering and Software Design</a:t>
            </a:r>
            <a:r>
              <a:rPr lang="en-US" sz="2400" b="0" dirty="0" smtClean="0">
                <a:solidFill>
                  <a:schemeClr val="tx2">
                    <a:lumMod val="75000"/>
                  </a:schemeClr>
                </a:solidFill>
              </a:rPr>
              <a:t>.</a:t>
            </a:r>
            <a:r>
              <a:rPr lang="en-US" sz="2400" b="0" dirty="0">
                <a:solidFill>
                  <a:schemeClr val="tx2">
                    <a:lumMod val="75000"/>
                  </a:schemeClr>
                </a:solidFill>
              </a:rPr>
              <a:t/>
            </a:r>
            <a:br>
              <a:rPr lang="en-US" sz="2400" b="0" dirty="0">
                <a:solidFill>
                  <a:schemeClr val="tx2">
                    <a:lumMod val="75000"/>
                  </a:schemeClr>
                </a:solidFill>
              </a:rPr>
            </a:br>
            <a:endParaRPr lang="en-US" sz="2400" b="0" dirty="0">
              <a:solidFill>
                <a:schemeClr val="tx2">
                  <a:lumMod val="75000"/>
                </a:schemeClr>
              </a:solidFill>
            </a:endParaRPr>
          </a:p>
          <a:p>
            <a:pPr algn="l"/>
            <a:r>
              <a:rPr lang="en-US" sz="2400" b="0" dirty="0">
                <a:solidFill>
                  <a:schemeClr val="tx2">
                    <a:lumMod val="75000"/>
                  </a:schemeClr>
                </a:solidFill>
              </a:rPr>
              <a:t>Current Fields of Interest: Deep Learning, Object Detection, Semantic and Instance </a:t>
            </a:r>
            <a:r>
              <a:rPr lang="en-US" sz="2400" b="0" dirty="0" smtClean="0">
                <a:solidFill>
                  <a:schemeClr val="tx2">
                    <a:lumMod val="75000"/>
                  </a:schemeClr>
                </a:solidFill>
              </a:rPr>
              <a:t>Segmentation</a:t>
            </a:r>
            <a:endParaRPr lang="en-US" sz="2400" b="0" dirty="0">
              <a:solidFill>
                <a:schemeClr val="tx2">
                  <a:lumMod val="75000"/>
                </a:schemeClr>
              </a:solidFill>
            </a:endParaRPr>
          </a:p>
        </p:txBody>
      </p:sp>
      <p:sp>
        <p:nvSpPr>
          <p:cNvPr id="8" name="To produce an ecosystem that drives technological innovation and scientific advancement…">
            <a:extLst>
              <a:ext uri="{FF2B5EF4-FFF2-40B4-BE49-F238E27FC236}">
                <a16:creationId xmlns:a16="http://schemas.microsoft.com/office/drawing/2014/main" id="{F4FD1F47-596F-5044-8DDB-9F6C77E13AAB}"/>
              </a:ext>
            </a:extLst>
          </p:cNvPr>
          <p:cNvSpPr txBox="1"/>
          <p:nvPr/>
        </p:nvSpPr>
        <p:spPr>
          <a:xfrm>
            <a:off x="5093925" y="9185212"/>
            <a:ext cx="18802393" cy="3342934"/>
          </a:xfrm>
          <a:prstGeom prst="rect">
            <a:avLst/>
          </a:prstGeom>
          <a:ln w="3175">
            <a:miter lim="400000"/>
          </a:ln>
          <a:extLst>
            <a:ext uri="{C572A759-6A51-4108-AA02-DFA0A04FC94B}">
              <ma14:wrappingTextBoxFlag xmlns="" xmlns:ma14="http://schemas.microsoft.com/office/mac/drawingml/2011/main" val="1"/>
            </a:ext>
          </a:extLst>
        </p:spPr>
        <p:txBody>
          <a:bodyPr wrap="square" lIns="53578" tIns="53578" rIns="53578" bIns="53578" anchor="ctr">
            <a:spAutoFit/>
          </a:bodyPr>
          <a:lstStyle/>
          <a:p>
            <a:pPr lvl="0" algn="l">
              <a:lnSpc>
                <a:spcPct val="110000"/>
              </a:lnSpc>
              <a:buClr>
                <a:schemeClr val="dk1"/>
              </a:buClr>
              <a:buSzPts val="1100"/>
            </a:pPr>
            <a:r>
              <a:rPr lang="en" dirty="0" smtClean="0">
                <a:solidFill>
                  <a:schemeClr val="tx2">
                    <a:lumMod val="75000"/>
                  </a:schemeClr>
                </a:solidFill>
              </a:rPr>
              <a:t>Shant Navasardyan</a:t>
            </a:r>
            <a:endParaRPr lang="en" dirty="0">
              <a:solidFill>
                <a:schemeClr val="tx2">
                  <a:lumMod val="75000"/>
                </a:schemeClr>
              </a:solidFill>
            </a:endParaRPr>
          </a:p>
          <a:p>
            <a:pPr lvl="0" algn="l">
              <a:lnSpc>
                <a:spcPct val="110000"/>
              </a:lnSpc>
              <a:buClr>
                <a:schemeClr val="dk1"/>
              </a:buClr>
              <a:buSzPts val="1100"/>
            </a:pPr>
            <a:r>
              <a:rPr lang="en" dirty="0" smtClean="0">
                <a:solidFill>
                  <a:schemeClr val="tx2">
                    <a:lumMod val="75000"/>
                  </a:schemeClr>
                </a:solidFill>
              </a:rPr>
              <a:t>Data Scientist, PicsArt</a:t>
            </a:r>
          </a:p>
          <a:p>
            <a:pPr lvl="0" algn="l">
              <a:lnSpc>
                <a:spcPct val="110000"/>
              </a:lnSpc>
              <a:buClr>
                <a:schemeClr val="dk1"/>
              </a:buClr>
              <a:buSzPts val="1100"/>
            </a:pPr>
            <a:endParaRPr lang="en" sz="2200" dirty="0" smtClean="0">
              <a:solidFill>
                <a:schemeClr val="tx2">
                  <a:lumMod val="75000"/>
                </a:schemeClr>
              </a:solidFill>
            </a:endParaRPr>
          </a:p>
          <a:p>
            <a:pPr algn="l"/>
            <a:r>
              <a:rPr lang="en-US" sz="2400" b="0" dirty="0" err="1">
                <a:solidFill>
                  <a:schemeClr val="tx2">
                    <a:lumMod val="75000"/>
                  </a:schemeClr>
                </a:solidFill>
              </a:rPr>
              <a:t>Shant</a:t>
            </a:r>
            <a:r>
              <a:rPr lang="en-US" sz="2400" b="0" dirty="0">
                <a:solidFill>
                  <a:schemeClr val="tx2">
                    <a:lumMod val="75000"/>
                  </a:schemeClr>
                </a:solidFill>
              </a:rPr>
              <a:t> </a:t>
            </a:r>
            <a:r>
              <a:rPr lang="en-US" sz="2400" b="0" dirty="0" err="1">
                <a:solidFill>
                  <a:schemeClr val="tx2">
                    <a:lumMod val="75000"/>
                  </a:schemeClr>
                </a:solidFill>
              </a:rPr>
              <a:t>Navasardyan</a:t>
            </a:r>
            <a:r>
              <a:rPr lang="en-US" sz="2400" b="0" dirty="0">
                <a:solidFill>
                  <a:schemeClr val="tx2">
                    <a:lumMod val="75000"/>
                  </a:schemeClr>
                </a:solidFill>
              </a:rPr>
              <a:t> is a Data Scientist at </a:t>
            </a:r>
            <a:r>
              <a:rPr lang="en-US" sz="2400" b="0" dirty="0" err="1">
                <a:solidFill>
                  <a:schemeClr val="tx2">
                    <a:lumMod val="75000"/>
                  </a:schemeClr>
                </a:solidFill>
              </a:rPr>
              <a:t>Picsart</a:t>
            </a:r>
            <a:r>
              <a:rPr lang="en-US" sz="2400" b="0" dirty="0">
                <a:solidFill>
                  <a:schemeClr val="tx2">
                    <a:lumMod val="75000"/>
                  </a:schemeClr>
                </a:solidFill>
              </a:rPr>
              <a:t>. He has experience in Computer Vision (CV) and currently </a:t>
            </a:r>
            <a:r>
              <a:rPr lang="en-US" sz="2400" b="0" dirty="0" smtClean="0">
                <a:solidFill>
                  <a:schemeClr val="tx2">
                    <a:lumMod val="75000"/>
                  </a:schemeClr>
                </a:solidFill>
              </a:rPr>
              <a:t>teaches </a:t>
            </a:r>
            <a:r>
              <a:rPr lang="en-US" sz="2400" b="0" dirty="0">
                <a:solidFill>
                  <a:schemeClr val="tx2">
                    <a:lumMod val="75000"/>
                  </a:schemeClr>
                </a:solidFill>
              </a:rPr>
              <a:t>CV at Yerevan State University. He has worked on object detection, semantic segmentation and tracking, image matting, image </a:t>
            </a:r>
            <a:r>
              <a:rPr lang="en-US" sz="2400" b="0" dirty="0" err="1">
                <a:solidFill>
                  <a:schemeClr val="tx2">
                    <a:lumMod val="75000"/>
                  </a:schemeClr>
                </a:solidFill>
              </a:rPr>
              <a:t>inpainting</a:t>
            </a:r>
            <a:r>
              <a:rPr lang="en-US" sz="2400" b="0" dirty="0">
                <a:solidFill>
                  <a:schemeClr val="tx2">
                    <a:lumMod val="75000"/>
                  </a:schemeClr>
                </a:solidFill>
              </a:rPr>
              <a:t>, style transfer and on pruning of deep neural networks.</a:t>
            </a:r>
          </a:p>
          <a:p>
            <a:pPr algn="l"/>
            <a:r>
              <a:rPr lang="en-US" sz="2400" dirty="0">
                <a:solidFill>
                  <a:schemeClr val="tx2">
                    <a:lumMod val="75000"/>
                  </a:schemeClr>
                </a:solidFill>
              </a:rPr>
              <a:t/>
            </a:r>
            <a:br>
              <a:rPr lang="en-US" sz="2400" dirty="0">
                <a:solidFill>
                  <a:schemeClr val="tx2">
                    <a:lumMod val="75000"/>
                  </a:schemeClr>
                </a:solidFill>
              </a:rPr>
            </a:br>
            <a:r>
              <a:rPr lang="en-US" sz="2400" b="0" dirty="0">
                <a:solidFill>
                  <a:schemeClr val="tx2">
                    <a:lumMod val="75000"/>
                  </a:schemeClr>
                </a:solidFill>
              </a:rPr>
              <a:t>Current Fields of Interest: Computer Vision, Deep Learning.</a:t>
            </a:r>
          </a:p>
        </p:txBody>
      </p:sp>
      <p:sp>
        <p:nvSpPr>
          <p:cNvPr id="9" name="Rectangle">
            <a:extLst>
              <a:ext uri="{FF2B5EF4-FFF2-40B4-BE49-F238E27FC236}">
                <a16:creationId xmlns:a16="http://schemas.microsoft.com/office/drawing/2014/main" id="{509B43C5-7C5F-BA42-99BC-6E82AB3B40BF}"/>
              </a:ext>
            </a:extLst>
          </p:cNvPr>
          <p:cNvSpPr/>
          <p:nvPr/>
        </p:nvSpPr>
        <p:spPr>
          <a:xfrm>
            <a:off x="-6795" y="-8353"/>
            <a:ext cx="24397591" cy="1757492"/>
          </a:xfrm>
          <a:prstGeom prst="rect">
            <a:avLst/>
          </a:prstGeom>
          <a:solidFill>
            <a:srgbClr val="183869"/>
          </a:solidFill>
          <a:ln w="3175">
            <a:miter lim="400000"/>
          </a:ln>
        </p:spPr>
        <p:txBody>
          <a:bodyPr lIns="53578" tIns="53578" rIns="53578" bIns="53578" anchor="ctr"/>
          <a:lstStyle/>
          <a:p>
            <a:pPr>
              <a:defRPr sz="2800" b="0">
                <a:solidFill>
                  <a:schemeClr val="accent3"/>
                </a:solidFill>
                <a:latin typeface="+mn-lt"/>
                <a:ea typeface="+mn-ea"/>
                <a:cs typeface="+mn-cs"/>
                <a:sym typeface="Helvetica Neue Medium"/>
              </a:defRPr>
            </a:pPr>
            <a:endParaRPr/>
          </a:p>
        </p:txBody>
      </p:sp>
      <p:sp>
        <p:nvSpPr>
          <p:cNvPr id="10" name="MISSION">
            <a:extLst>
              <a:ext uri="{FF2B5EF4-FFF2-40B4-BE49-F238E27FC236}">
                <a16:creationId xmlns:a16="http://schemas.microsoft.com/office/drawing/2014/main" id="{9D008278-17DD-E247-9C1C-5F59A1FAC591}"/>
              </a:ext>
            </a:extLst>
          </p:cNvPr>
          <p:cNvSpPr txBox="1"/>
          <p:nvPr/>
        </p:nvSpPr>
        <p:spPr>
          <a:xfrm>
            <a:off x="1022750" y="151494"/>
            <a:ext cx="22006560" cy="1437797"/>
          </a:xfrm>
          <a:prstGeom prst="rect">
            <a:avLst/>
          </a:prstGeom>
          <a:ln w="3175">
            <a:miter lim="400000"/>
          </a:ln>
          <a:extLst>
            <a:ext uri="{C572A759-6A51-4108-AA02-DFA0A04FC94B}">
              <ma14:wrappingTextBoxFlag xmlns="" xmlns:ma14="http://schemas.microsoft.com/office/mac/drawingml/2011/main" val="1"/>
            </a:ext>
          </a:extLst>
        </p:spPr>
        <p:txBody>
          <a:bodyPr wrap="square" lIns="53578" tIns="53578" rIns="53578" bIns="53578" anchor="ctr">
            <a:spAutoFit/>
          </a:bodyPr>
          <a:lstStyle>
            <a:lvl1pPr>
              <a:lnSpc>
                <a:spcPct val="90000"/>
              </a:lnSpc>
              <a:defRPr sz="25400">
                <a:solidFill>
                  <a:srgbClr val="0F376D"/>
                </a:solidFill>
                <a:latin typeface="Euclid Flex"/>
                <a:ea typeface="Euclid Flex"/>
                <a:cs typeface="Euclid Flex"/>
                <a:sym typeface="Euclid Flex"/>
              </a:defRPr>
            </a:lvl1pPr>
          </a:lstStyle>
          <a:p>
            <a:r>
              <a:rPr lang="en" sz="9600" dirty="0">
                <a:solidFill>
                  <a:schemeClr val="bg1"/>
                </a:solidFill>
              </a:rPr>
              <a:t>Speakers</a:t>
            </a:r>
            <a:endParaRPr sz="15000" dirty="0">
              <a:solidFill>
                <a:schemeClr val="bg1"/>
              </a:solidFill>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651" y="3216783"/>
            <a:ext cx="4490932" cy="4192290"/>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7651" y="8515827"/>
            <a:ext cx="4490932" cy="4285772"/>
          </a:xfrm>
          <a:prstGeom prst="rect">
            <a:avLst/>
          </a:prstGeom>
        </p:spPr>
      </p:pic>
    </p:spTree>
    <p:extLst>
      <p:ext uri="{BB962C8B-B14F-4D97-AF65-F5344CB8AC3E}">
        <p14:creationId xmlns:p14="http://schemas.microsoft.com/office/powerpoint/2010/main" val="3302333808"/>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73;p43"/>
          <p:cNvPicPr preferRelativeResize="0"/>
          <p:nvPr/>
        </p:nvPicPr>
        <p:blipFill>
          <a:blip r:embed="rId2">
            <a:alphaModFix/>
          </a:blip>
          <a:stretch>
            <a:fillRect/>
          </a:stretch>
        </p:blipFill>
        <p:spPr>
          <a:xfrm>
            <a:off x="577342" y="2887018"/>
            <a:ext cx="3943615" cy="4719678"/>
          </a:xfrm>
          <a:prstGeom prst="rect">
            <a:avLst/>
          </a:prstGeom>
          <a:noFill/>
          <a:ln>
            <a:noFill/>
          </a:ln>
        </p:spPr>
      </p:pic>
      <p:pic>
        <p:nvPicPr>
          <p:cNvPr id="4" name="Google Shape;274;p43"/>
          <p:cNvPicPr preferRelativeResize="0"/>
          <p:nvPr/>
        </p:nvPicPr>
        <p:blipFill>
          <a:blip r:embed="rId3">
            <a:alphaModFix/>
          </a:blip>
          <a:stretch>
            <a:fillRect/>
          </a:stretch>
        </p:blipFill>
        <p:spPr>
          <a:xfrm>
            <a:off x="577342" y="8744575"/>
            <a:ext cx="3943615" cy="3943615"/>
          </a:xfrm>
          <a:prstGeom prst="rect">
            <a:avLst/>
          </a:prstGeom>
          <a:noFill/>
          <a:ln>
            <a:noFill/>
          </a:ln>
        </p:spPr>
      </p:pic>
      <p:pic>
        <p:nvPicPr>
          <p:cNvPr id="5" name="Google Shape;270;p43"/>
          <p:cNvPicPr preferRelativeResize="0"/>
          <p:nvPr/>
        </p:nvPicPr>
        <p:blipFill>
          <a:blip r:embed="rId4">
            <a:alphaModFix/>
          </a:blip>
          <a:stretch>
            <a:fillRect/>
          </a:stretch>
        </p:blipFill>
        <p:spPr>
          <a:xfrm>
            <a:off x="20482770" y="2960498"/>
            <a:ext cx="2980043" cy="1263069"/>
          </a:xfrm>
          <a:prstGeom prst="rect">
            <a:avLst/>
          </a:prstGeom>
          <a:noFill/>
          <a:ln>
            <a:noFill/>
          </a:ln>
        </p:spPr>
      </p:pic>
      <p:sp>
        <p:nvSpPr>
          <p:cNvPr id="7" name="To produce an ecosystem that drives technological innovation and scientific advancement…">
            <a:extLst>
              <a:ext uri="{FF2B5EF4-FFF2-40B4-BE49-F238E27FC236}">
                <a16:creationId xmlns:a16="http://schemas.microsoft.com/office/drawing/2014/main" id="{F4FD1F47-596F-5044-8DDB-9F6C77E13AAB}"/>
              </a:ext>
            </a:extLst>
          </p:cNvPr>
          <p:cNvSpPr txBox="1"/>
          <p:nvPr/>
        </p:nvSpPr>
        <p:spPr>
          <a:xfrm>
            <a:off x="5093926" y="3303787"/>
            <a:ext cx="18802393" cy="4035431"/>
          </a:xfrm>
          <a:prstGeom prst="rect">
            <a:avLst/>
          </a:prstGeom>
          <a:ln w="3175">
            <a:miter lim="400000"/>
          </a:ln>
          <a:extLst>
            <a:ext uri="{C572A759-6A51-4108-AA02-DFA0A04FC94B}">
              <ma14:wrappingTextBoxFlag xmlns="" xmlns:ma14="http://schemas.microsoft.com/office/mac/drawingml/2011/main" val="1"/>
            </a:ext>
          </a:extLst>
        </p:spPr>
        <p:txBody>
          <a:bodyPr wrap="square" lIns="53578" tIns="53578" rIns="53578" bIns="53578" anchor="ctr">
            <a:spAutoFit/>
          </a:bodyPr>
          <a:lstStyle/>
          <a:p>
            <a:pPr lvl="0" algn="l">
              <a:lnSpc>
                <a:spcPct val="110000"/>
              </a:lnSpc>
              <a:buClr>
                <a:schemeClr val="dk1"/>
              </a:buClr>
              <a:buSzPts val="1100"/>
            </a:pPr>
            <a:r>
              <a:rPr lang="en" sz="2800" dirty="0">
                <a:solidFill>
                  <a:schemeClr val="tx2">
                    <a:lumMod val="75000"/>
                  </a:schemeClr>
                </a:solidFill>
              </a:rPr>
              <a:t>Dr. Aram </a:t>
            </a:r>
            <a:r>
              <a:rPr lang="en" sz="2800" dirty="0" err="1">
                <a:solidFill>
                  <a:schemeClr val="tx2">
                    <a:lumMod val="75000"/>
                  </a:schemeClr>
                </a:solidFill>
              </a:rPr>
              <a:t>Adourian</a:t>
            </a:r>
            <a:endParaRPr lang="en" sz="2800" dirty="0">
              <a:solidFill>
                <a:schemeClr val="tx2">
                  <a:lumMod val="75000"/>
                </a:schemeClr>
              </a:solidFill>
            </a:endParaRPr>
          </a:p>
          <a:p>
            <a:pPr lvl="0" algn="l">
              <a:lnSpc>
                <a:spcPct val="110000"/>
              </a:lnSpc>
              <a:buClr>
                <a:schemeClr val="dk1"/>
              </a:buClr>
              <a:buSzPts val="1100"/>
            </a:pPr>
            <a:r>
              <a:rPr lang="en" sz="2800" dirty="0">
                <a:solidFill>
                  <a:schemeClr val="tx2">
                    <a:lumMod val="75000"/>
                  </a:schemeClr>
                </a:solidFill>
              </a:rPr>
              <a:t>Senior Science Advisor, Flagship Pioneering</a:t>
            </a:r>
          </a:p>
          <a:p>
            <a:pPr lvl="0" algn="l">
              <a:lnSpc>
                <a:spcPct val="110000"/>
              </a:lnSpc>
              <a:buClr>
                <a:schemeClr val="dk1"/>
              </a:buClr>
              <a:buSzPts val="1100"/>
            </a:pPr>
            <a:endParaRPr lang="en" sz="2200" dirty="0">
              <a:solidFill>
                <a:schemeClr val="tx2">
                  <a:lumMod val="75000"/>
                </a:schemeClr>
              </a:solidFill>
            </a:endParaRPr>
          </a:p>
          <a:p>
            <a:pPr lvl="0" algn="l">
              <a:lnSpc>
                <a:spcPct val="110000"/>
              </a:lnSpc>
              <a:buClr>
                <a:schemeClr val="dk1"/>
              </a:buClr>
              <a:buSzPts val="1100"/>
            </a:pPr>
            <a:r>
              <a:rPr lang="en" sz="2200" b="0" dirty="0">
                <a:solidFill>
                  <a:schemeClr val="tx2">
                    <a:lumMod val="75000"/>
                  </a:schemeClr>
                </a:solidFill>
              </a:rPr>
              <a:t>Dr. Aram </a:t>
            </a:r>
            <a:r>
              <a:rPr lang="en" sz="2200" b="0" dirty="0" err="1">
                <a:solidFill>
                  <a:schemeClr val="tx2">
                    <a:lumMod val="75000"/>
                  </a:schemeClr>
                </a:solidFill>
              </a:rPr>
              <a:t>Adourian</a:t>
            </a:r>
            <a:r>
              <a:rPr lang="en" sz="2200" b="0" dirty="0">
                <a:solidFill>
                  <a:schemeClr val="tx2">
                    <a:lumMod val="75000"/>
                  </a:schemeClr>
                </a:solidFill>
              </a:rPr>
              <a:t> is a Senior Science Advisor at Flagship Pioneering, a Boston-area firm that conceives, creates, resources, and develops life sciences companies to transform human health and sustainability.</a:t>
            </a:r>
          </a:p>
          <a:p>
            <a:pPr lvl="0" algn="l">
              <a:lnSpc>
                <a:spcPct val="110000"/>
              </a:lnSpc>
              <a:buClr>
                <a:schemeClr val="dk1"/>
              </a:buClr>
              <a:buSzPts val="1100"/>
            </a:pPr>
            <a:r>
              <a:rPr lang="en" sz="2200" b="0" dirty="0">
                <a:solidFill>
                  <a:schemeClr val="tx2">
                    <a:lumMod val="75000"/>
                  </a:schemeClr>
                </a:solidFill>
              </a:rPr>
              <a:t>Dr. </a:t>
            </a:r>
            <a:r>
              <a:rPr lang="en" sz="2200" b="0" dirty="0" err="1">
                <a:solidFill>
                  <a:schemeClr val="tx2">
                    <a:lumMod val="75000"/>
                  </a:schemeClr>
                </a:solidFill>
              </a:rPr>
              <a:t>Adourian</a:t>
            </a:r>
            <a:r>
              <a:rPr lang="en" sz="2200" b="0" dirty="0">
                <a:solidFill>
                  <a:schemeClr val="tx2">
                    <a:lumMod val="75000"/>
                  </a:schemeClr>
                </a:solidFill>
              </a:rPr>
              <a:t> most recently served as Chief Scientific Officer at BG Medicine, a company created in Flagship Labs that develops diagnostic solutions to aid in the clinical management of chronic diseases. Dr. </a:t>
            </a:r>
            <a:r>
              <a:rPr lang="en" sz="2200" b="0" dirty="0" err="1">
                <a:solidFill>
                  <a:schemeClr val="tx2">
                    <a:lumMod val="75000"/>
                  </a:schemeClr>
                </a:solidFill>
              </a:rPr>
              <a:t>Adourian's</a:t>
            </a:r>
            <a:r>
              <a:rPr lang="en" sz="2200" b="0" dirty="0">
                <a:solidFill>
                  <a:schemeClr val="tx2">
                    <a:lumMod val="75000"/>
                  </a:schemeClr>
                </a:solidFill>
              </a:rPr>
              <a:t> career in the life sciences spans more than two decades, with roles in basic and applied research, and product development and commercialization. Dr. </a:t>
            </a:r>
            <a:r>
              <a:rPr lang="en" sz="2200" b="0" dirty="0" err="1">
                <a:solidFill>
                  <a:schemeClr val="tx2">
                    <a:lumMod val="75000"/>
                  </a:schemeClr>
                </a:solidFill>
              </a:rPr>
              <a:t>Adourian</a:t>
            </a:r>
            <a:r>
              <a:rPr lang="en" sz="2200" b="0" dirty="0">
                <a:solidFill>
                  <a:schemeClr val="tx2">
                    <a:lumMod val="75000"/>
                  </a:schemeClr>
                </a:solidFill>
              </a:rPr>
              <a:t> earned his Ph.D. at Harvard University in physics, and studied biophysics and mathematics at Cornell University.</a:t>
            </a:r>
          </a:p>
          <a:p>
            <a:pPr lvl="0" algn="l">
              <a:lnSpc>
                <a:spcPct val="110000"/>
              </a:lnSpc>
              <a:buClr>
                <a:schemeClr val="dk1"/>
              </a:buClr>
              <a:buSzPts val="1100"/>
            </a:pPr>
            <a:endParaRPr lang="en" sz="2200" b="0" dirty="0">
              <a:solidFill>
                <a:schemeClr val="tx2">
                  <a:lumMod val="75000"/>
                </a:schemeClr>
              </a:solidFill>
            </a:endParaRPr>
          </a:p>
        </p:txBody>
      </p:sp>
      <p:sp>
        <p:nvSpPr>
          <p:cNvPr id="8" name="To produce an ecosystem that drives technological innovation and scientific advancement…">
            <a:extLst>
              <a:ext uri="{FF2B5EF4-FFF2-40B4-BE49-F238E27FC236}">
                <a16:creationId xmlns:a16="http://schemas.microsoft.com/office/drawing/2014/main" id="{F4FD1F47-596F-5044-8DDB-9F6C77E13AAB}"/>
              </a:ext>
            </a:extLst>
          </p:cNvPr>
          <p:cNvSpPr txBox="1"/>
          <p:nvPr/>
        </p:nvSpPr>
        <p:spPr>
          <a:xfrm>
            <a:off x="5093925" y="9025168"/>
            <a:ext cx="18802393" cy="3663022"/>
          </a:xfrm>
          <a:prstGeom prst="rect">
            <a:avLst/>
          </a:prstGeom>
          <a:ln w="3175">
            <a:miter lim="400000"/>
          </a:ln>
          <a:extLst>
            <a:ext uri="{C572A759-6A51-4108-AA02-DFA0A04FC94B}">
              <ma14:wrappingTextBoxFlag xmlns="" xmlns:ma14="http://schemas.microsoft.com/office/mac/drawingml/2011/main" val="1"/>
            </a:ext>
          </a:extLst>
        </p:spPr>
        <p:txBody>
          <a:bodyPr wrap="square" lIns="53578" tIns="53578" rIns="53578" bIns="53578" anchor="ctr">
            <a:spAutoFit/>
          </a:bodyPr>
          <a:lstStyle/>
          <a:p>
            <a:pPr lvl="0" algn="l">
              <a:lnSpc>
                <a:spcPct val="110000"/>
              </a:lnSpc>
              <a:buClr>
                <a:schemeClr val="dk1"/>
              </a:buClr>
              <a:buSzPts val="1100"/>
            </a:pPr>
            <a:r>
              <a:rPr lang="en" sz="2800" dirty="0">
                <a:solidFill>
                  <a:schemeClr val="tx2">
                    <a:lumMod val="75000"/>
                  </a:schemeClr>
                </a:solidFill>
              </a:rPr>
              <a:t>Dr. </a:t>
            </a:r>
            <a:r>
              <a:rPr lang="en" sz="2800" dirty="0" err="1">
                <a:solidFill>
                  <a:schemeClr val="tx2">
                    <a:lumMod val="75000"/>
                  </a:schemeClr>
                </a:solidFill>
              </a:rPr>
              <a:t>Vahe</a:t>
            </a:r>
            <a:r>
              <a:rPr lang="en" sz="2800" dirty="0">
                <a:solidFill>
                  <a:schemeClr val="tx2">
                    <a:lumMod val="75000"/>
                  </a:schemeClr>
                </a:solidFill>
              </a:rPr>
              <a:t> </a:t>
            </a:r>
            <a:r>
              <a:rPr lang="en" sz="2800" dirty="0" err="1">
                <a:solidFill>
                  <a:schemeClr val="tx2">
                    <a:lumMod val="75000"/>
                  </a:schemeClr>
                </a:solidFill>
              </a:rPr>
              <a:t>Tshitoyan</a:t>
            </a:r>
            <a:endParaRPr lang="en" sz="2800" dirty="0">
              <a:solidFill>
                <a:schemeClr val="tx2">
                  <a:lumMod val="75000"/>
                </a:schemeClr>
              </a:solidFill>
            </a:endParaRPr>
          </a:p>
          <a:p>
            <a:pPr lvl="0" algn="l">
              <a:lnSpc>
                <a:spcPct val="110000"/>
              </a:lnSpc>
              <a:buClr>
                <a:schemeClr val="dk1"/>
              </a:buClr>
              <a:buSzPts val="1100"/>
            </a:pPr>
            <a:r>
              <a:rPr lang="en" sz="2800" dirty="0">
                <a:solidFill>
                  <a:schemeClr val="tx2">
                    <a:lumMod val="75000"/>
                  </a:schemeClr>
                </a:solidFill>
              </a:rPr>
              <a:t>Machine Learning Engineer, Google ATAP</a:t>
            </a:r>
          </a:p>
          <a:p>
            <a:pPr lvl="0" algn="l">
              <a:lnSpc>
                <a:spcPct val="110000"/>
              </a:lnSpc>
              <a:buClr>
                <a:schemeClr val="dk1"/>
              </a:buClr>
              <a:buSzPts val="1100"/>
            </a:pPr>
            <a:endParaRPr lang="en" sz="2200" dirty="0">
              <a:solidFill>
                <a:schemeClr val="tx2">
                  <a:lumMod val="75000"/>
                </a:schemeClr>
              </a:solidFill>
            </a:endParaRPr>
          </a:p>
          <a:p>
            <a:pPr lvl="0" algn="l">
              <a:lnSpc>
                <a:spcPct val="110000"/>
              </a:lnSpc>
              <a:buClr>
                <a:schemeClr val="dk1"/>
              </a:buClr>
              <a:buSzPts val="1100"/>
            </a:pPr>
            <a:r>
              <a:rPr lang="en" sz="2200" b="0" dirty="0" err="1">
                <a:solidFill>
                  <a:schemeClr val="tx2">
                    <a:lumMod val="75000"/>
                  </a:schemeClr>
                </a:solidFill>
              </a:rPr>
              <a:t>Vahe</a:t>
            </a:r>
            <a:r>
              <a:rPr lang="en" sz="2200" b="0" dirty="0">
                <a:solidFill>
                  <a:schemeClr val="tx2">
                    <a:lumMod val="75000"/>
                  </a:schemeClr>
                </a:solidFill>
              </a:rPr>
              <a:t> is a scientist and innovator working at the intersection of physical sciences and machine learning. He currently works as a machine learning engineer at Google ATAP. He holds a PhD in physics from the University of Cambridge, with past research experience at Lawrence Berkeley National Laboratory (NLP for materials science), IBM Research (</a:t>
            </a:r>
            <a:r>
              <a:rPr lang="en" sz="2200" b="0" dirty="0" err="1">
                <a:solidFill>
                  <a:schemeClr val="tx2">
                    <a:lumMod val="75000"/>
                  </a:schemeClr>
                </a:solidFill>
              </a:rPr>
              <a:t>spintronics</a:t>
            </a:r>
            <a:r>
              <a:rPr lang="en" sz="2200" b="0" dirty="0">
                <a:solidFill>
                  <a:schemeClr val="tx2">
                    <a:lumMod val="75000"/>
                  </a:schemeClr>
                </a:solidFill>
              </a:rPr>
              <a:t>), ETH Zurich (quantum </a:t>
            </a:r>
            <a:r>
              <a:rPr lang="en" sz="2200" b="0" dirty="0" err="1">
                <a:solidFill>
                  <a:schemeClr val="tx2">
                    <a:lumMod val="75000"/>
                  </a:schemeClr>
                </a:solidFill>
              </a:rPr>
              <a:t>heterostructures</a:t>
            </a:r>
            <a:r>
              <a:rPr lang="en" sz="2200" b="0" dirty="0">
                <a:solidFill>
                  <a:schemeClr val="tx2">
                    <a:lumMod val="75000"/>
                  </a:schemeClr>
                </a:solidFill>
              </a:rPr>
              <a:t>) and Yerevan State University (cosmology).</a:t>
            </a:r>
          </a:p>
          <a:p>
            <a:pPr lvl="0" algn="l">
              <a:lnSpc>
                <a:spcPct val="110000"/>
              </a:lnSpc>
              <a:buClr>
                <a:schemeClr val="dk1"/>
              </a:buClr>
              <a:buSzPts val="1100"/>
            </a:pPr>
            <a:r>
              <a:rPr lang="en" sz="2200" b="0" dirty="0">
                <a:solidFill>
                  <a:schemeClr val="tx2">
                    <a:lumMod val="75000"/>
                  </a:schemeClr>
                </a:solidFill>
              </a:rPr>
              <a:t>In 2018, </a:t>
            </a:r>
            <a:r>
              <a:rPr lang="en" sz="2200" b="0" dirty="0" err="1">
                <a:solidFill>
                  <a:schemeClr val="tx2">
                    <a:lumMod val="75000"/>
                  </a:schemeClr>
                </a:solidFill>
              </a:rPr>
              <a:t>Vahe</a:t>
            </a:r>
            <a:r>
              <a:rPr lang="en" sz="2200" b="0" dirty="0">
                <a:solidFill>
                  <a:schemeClr val="tx2">
                    <a:lumMod val="75000"/>
                  </a:schemeClr>
                </a:solidFill>
              </a:rPr>
              <a:t> was named amongst one of the 30 most influential Europeans under the age of 30 in science and healthcare by Forbes Magazine. He is a recipient of numerous national and international awards, including Honorable Mention at the 37th International Physics Olympiad (2006), Educational Award of the President of Armenia in IT (2006 and 2010) and Winton Award for the Physics of Sustainability (2012) to name a few.</a:t>
            </a:r>
          </a:p>
        </p:txBody>
      </p:sp>
      <p:pic>
        <p:nvPicPr>
          <p:cNvPr id="6" name="Google Shape;271;p43"/>
          <p:cNvPicPr preferRelativeResize="0"/>
          <p:nvPr/>
        </p:nvPicPr>
        <p:blipFill>
          <a:blip r:embed="rId5">
            <a:alphaModFix/>
          </a:blip>
          <a:stretch>
            <a:fillRect/>
          </a:stretch>
        </p:blipFill>
        <p:spPr>
          <a:xfrm>
            <a:off x="20049267" y="8348335"/>
            <a:ext cx="3847051" cy="1923557"/>
          </a:xfrm>
          <a:prstGeom prst="rect">
            <a:avLst/>
          </a:prstGeom>
          <a:noFill/>
          <a:ln>
            <a:noFill/>
          </a:ln>
        </p:spPr>
      </p:pic>
      <p:sp>
        <p:nvSpPr>
          <p:cNvPr id="9" name="Rectangle">
            <a:extLst>
              <a:ext uri="{FF2B5EF4-FFF2-40B4-BE49-F238E27FC236}">
                <a16:creationId xmlns:a16="http://schemas.microsoft.com/office/drawing/2014/main" id="{509B43C5-7C5F-BA42-99BC-6E82AB3B40BF}"/>
              </a:ext>
            </a:extLst>
          </p:cNvPr>
          <p:cNvSpPr/>
          <p:nvPr/>
        </p:nvSpPr>
        <p:spPr>
          <a:xfrm>
            <a:off x="-6795" y="-8353"/>
            <a:ext cx="24397591" cy="1757492"/>
          </a:xfrm>
          <a:prstGeom prst="rect">
            <a:avLst/>
          </a:prstGeom>
          <a:solidFill>
            <a:srgbClr val="183869"/>
          </a:solidFill>
          <a:ln w="3175">
            <a:miter lim="400000"/>
          </a:ln>
        </p:spPr>
        <p:txBody>
          <a:bodyPr lIns="53578" tIns="53578" rIns="53578" bIns="53578" anchor="ctr"/>
          <a:lstStyle/>
          <a:p>
            <a:pPr>
              <a:defRPr sz="2800" b="0">
                <a:solidFill>
                  <a:schemeClr val="accent3"/>
                </a:solidFill>
                <a:latin typeface="+mn-lt"/>
                <a:ea typeface="+mn-ea"/>
                <a:cs typeface="+mn-cs"/>
                <a:sym typeface="Helvetica Neue Medium"/>
              </a:defRPr>
            </a:pPr>
            <a:endParaRPr/>
          </a:p>
        </p:txBody>
      </p:sp>
      <p:sp>
        <p:nvSpPr>
          <p:cNvPr id="10" name="MISSION">
            <a:extLst>
              <a:ext uri="{FF2B5EF4-FFF2-40B4-BE49-F238E27FC236}">
                <a16:creationId xmlns:a16="http://schemas.microsoft.com/office/drawing/2014/main" id="{9D008278-17DD-E247-9C1C-5F59A1FAC591}"/>
              </a:ext>
            </a:extLst>
          </p:cNvPr>
          <p:cNvSpPr txBox="1"/>
          <p:nvPr/>
        </p:nvSpPr>
        <p:spPr>
          <a:xfrm>
            <a:off x="1022750" y="151494"/>
            <a:ext cx="22006560" cy="1437797"/>
          </a:xfrm>
          <a:prstGeom prst="rect">
            <a:avLst/>
          </a:prstGeom>
          <a:ln w="3175">
            <a:miter lim="400000"/>
          </a:ln>
          <a:extLst>
            <a:ext uri="{C572A759-6A51-4108-AA02-DFA0A04FC94B}">
              <ma14:wrappingTextBoxFlag xmlns="" xmlns:ma14="http://schemas.microsoft.com/office/mac/drawingml/2011/main" val="1"/>
            </a:ext>
          </a:extLst>
        </p:spPr>
        <p:txBody>
          <a:bodyPr wrap="square" lIns="53578" tIns="53578" rIns="53578" bIns="53578" anchor="ctr">
            <a:spAutoFit/>
          </a:bodyPr>
          <a:lstStyle>
            <a:lvl1pPr>
              <a:lnSpc>
                <a:spcPct val="90000"/>
              </a:lnSpc>
              <a:defRPr sz="25400">
                <a:solidFill>
                  <a:srgbClr val="0F376D"/>
                </a:solidFill>
                <a:latin typeface="Euclid Flex"/>
                <a:ea typeface="Euclid Flex"/>
                <a:cs typeface="Euclid Flex"/>
                <a:sym typeface="Euclid Flex"/>
              </a:defRPr>
            </a:lvl1pPr>
          </a:lstStyle>
          <a:p>
            <a:r>
              <a:rPr lang="en" sz="9600" dirty="0">
                <a:solidFill>
                  <a:schemeClr val="bg1"/>
                </a:solidFill>
              </a:rPr>
              <a:t>Speakers</a:t>
            </a:r>
            <a:endParaRPr sz="15000" dirty="0">
              <a:solidFill>
                <a:schemeClr val="bg1"/>
              </a:solidFill>
            </a:endParaRPr>
          </a:p>
        </p:txBody>
      </p:sp>
    </p:spTree>
    <p:extLst>
      <p:ext uri="{BB962C8B-B14F-4D97-AF65-F5344CB8AC3E}">
        <p14:creationId xmlns:p14="http://schemas.microsoft.com/office/powerpoint/2010/main" val="7887965"/>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3A5F8FE-7DCF-EB40-AD0A-1B9A5061A84D}"/>
              </a:ext>
            </a:extLst>
          </p:cNvPr>
          <p:cNvPicPr>
            <a:picLocks noChangeAspect="1"/>
          </p:cNvPicPr>
          <p:nvPr/>
        </p:nvPicPr>
        <p:blipFill>
          <a:blip r:embed="rId2"/>
          <a:stretch>
            <a:fillRect/>
          </a:stretch>
        </p:blipFill>
        <p:spPr>
          <a:xfrm>
            <a:off x="-38100" y="-38101"/>
            <a:ext cx="24644892" cy="13896341"/>
          </a:xfrm>
          <a:prstGeom prst="rect">
            <a:avLst/>
          </a:prstGeom>
        </p:spPr>
      </p:pic>
      <p:pic>
        <p:nvPicPr>
          <p:cNvPr id="224" name="Image" descr="Image"/>
          <p:cNvPicPr>
            <a:picLocks noChangeAspect="1"/>
          </p:cNvPicPr>
          <p:nvPr/>
        </p:nvPicPr>
        <p:blipFill>
          <a:blip r:embed="rId3"/>
          <a:stretch>
            <a:fillRect/>
          </a:stretch>
        </p:blipFill>
        <p:spPr>
          <a:xfrm>
            <a:off x="2181721" y="1987244"/>
            <a:ext cx="20274558" cy="9975010"/>
          </a:xfrm>
          <a:prstGeom prst="rect">
            <a:avLst/>
          </a:prstGeom>
          <a:ln w="3175">
            <a:miter lim="400000"/>
          </a:ln>
        </p:spPr>
      </p:pic>
      <p:sp>
        <p:nvSpPr>
          <p:cNvPr id="225" name="fast.foundation"/>
          <p:cNvSpPr txBox="1"/>
          <p:nvPr/>
        </p:nvSpPr>
        <p:spPr>
          <a:xfrm>
            <a:off x="2811135" y="5834402"/>
            <a:ext cx="18761730" cy="2047195"/>
          </a:xfrm>
          <a:prstGeom prst="rect">
            <a:avLst/>
          </a:prstGeom>
          <a:ln w="3175">
            <a:miter lim="400000"/>
          </a:ln>
          <a:extLst>
            <a:ext uri="{C572A759-6A51-4108-AA02-DFA0A04FC94B}">
              <ma14:wrappingTextBoxFlag xmlns="" xmlns:ma14="http://schemas.microsoft.com/office/mac/drawingml/2011/main" val="1"/>
            </a:ext>
          </a:extLst>
        </p:spPr>
        <p:txBody>
          <a:bodyPr lIns="53578" tIns="53578" rIns="53578" bIns="53578" anchor="ctr">
            <a:spAutoFit/>
          </a:bodyPr>
          <a:lstStyle>
            <a:lvl1pPr>
              <a:defRPr sz="12600">
                <a:solidFill>
                  <a:srgbClr val="FFFFFF"/>
                </a:solidFill>
                <a:latin typeface="Euclid Flex"/>
                <a:ea typeface="Euclid Flex"/>
                <a:cs typeface="Euclid Flex"/>
                <a:sym typeface="Euclid Flex"/>
              </a:defRPr>
            </a:lvl1pPr>
          </a:lstStyle>
          <a:p>
            <a:r>
              <a:rPr lang="en-US" dirty="0"/>
              <a:t>THANK YOU</a:t>
            </a:r>
            <a:endParaRPr dirty="0"/>
          </a:p>
        </p:txBody>
      </p:sp>
      <p:pic>
        <p:nvPicPr>
          <p:cNvPr id="226" name="Image" descr="Image"/>
          <p:cNvPicPr>
            <a:picLocks noChangeAspect="1"/>
          </p:cNvPicPr>
          <p:nvPr/>
        </p:nvPicPr>
        <p:blipFill>
          <a:blip r:embed="rId4">
            <a:alphaModFix amt="89989"/>
          </a:blip>
          <a:stretch>
            <a:fillRect/>
          </a:stretch>
        </p:blipFill>
        <p:spPr>
          <a:xfrm>
            <a:off x="18269824" y="12303074"/>
            <a:ext cx="4094499" cy="451102"/>
          </a:xfrm>
          <a:prstGeom prst="rect">
            <a:avLst/>
          </a:prstGeom>
          <a:ln w="3175">
            <a:miter lim="400000"/>
          </a:ln>
        </p:spPr>
      </p:pic>
      <p:sp>
        <p:nvSpPr>
          <p:cNvPr id="227" name="info@fast.foundation"/>
          <p:cNvSpPr txBox="1"/>
          <p:nvPr/>
        </p:nvSpPr>
        <p:spPr>
          <a:xfrm>
            <a:off x="2099935" y="12233747"/>
            <a:ext cx="5671800" cy="589757"/>
          </a:xfrm>
          <a:prstGeom prst="rect">
            <a:avLst/>
          </a:prstGeom>
          <a:ln w="3175">
            <a:miter lim="400000"/>
          </a:ln>
          <a:extLst>
            <a:ext uri="{C572A759-6A51-4108-AA02-DFA0A04FC94B}">
              <ma14:wrappingTextBoxFlag xmlns="" xmlns:ma14="http://schemas.microsoft.com/office/mac/drawingml/2011/main" val="1"/>
            </a:ext>
          </a:extLst>
        </p:spPr>
        <p:txBody>
          <a:bodyPr lIns="53578" tIns="53578" rIns="53578" bIns="53578" anchor="ctr">
            <a:spAutoFit/>
          </a:bodyPr>
          <a:lstStyle>
            <a:lvl1pPr algn="l">
              <a:defRPr>
                <a:solidFill>
                  <a:srgbClr val="FFFFFF"/>
                </a:solidFill>
                <a:latin typeface="Euclid Flex"/>
                <a:ea typeface="Euclid Flex"/>
                <a:cs typeface="Euclid Flex"/>
                <a:sym typeface="Euclid Flex"/>
              </a:defRPr>
            </a:lvl1pPr>
          </a:lstStyle>
          <a:p>
            <a:r>
              <a:rPr lang="en-US" dirty="0" err="1"/>
              <a:t>fast.foundation</a:t>
            </a:r>
            <a:endParaRPr lang="en-US" dirty="0"/>
          </a:p>
        </p:txBody>
      </p:sp>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a:extLst>
              <a:ext uri="{FF2B5EF4-FFF2-40B4-BE49-F238E27FC236}">
                <a16:creationId xmlns:a16="http://schemas.microsoft.com/office/drawing/2014/main" id="{3C61C8F7-B06C-4C4E-80CA-F468F7F8A10A}"/>
              </a:ext>
            </a:extLst>
          </p:cNvPr>
          <p:cNvSpPr/>
          <p:nvPr/>
        </p:nvSpPr>
        <p:spPr>
          <a:xfrm>
            <a:off x="-6795" y="-8353"/>
            <a:ext cx="24397591" cy="13732706"/>
          </a:xfrm>
          <a:prstGeom prst="rect">
            <a:avLst/>
          </a:prstGeom>
          <a:solidFill>
            <a:srgbClr val="183869"/>
          </a:solidFill>
          <a:ln w="3175">
            <a:miter lim="400000"/>
          </a:ln>
        </p:spPr>
        <p:txBody>
          <a:bodyPr lIns="53578" tIns="53578" rIns="53578" bIns="53578" anchor="ctr"/>
          <a:lstStyle/>
          <a:p>
            <a:pPr>
              <a:defRPr sz="2800" b="0">
                <a:solidFill>
                  <a:schemeClr val="accent3"/>
                </a:solidFill>
                <a:latin typeface="+mn-lt"/>
                <a:ea typeface="+mn-ea"/>
                <a:cs typeface="+mn-cs"/>
                <a:sym typeface="Helvetica Neue Medium"/>
              </a:defRPr>
            </a:pPr>
            <a:endParaRPr/>
          </a:p>
        </p:txBody>
      </p:sp>
      <p:sp>
        <p:nvSpPr>
          <p:cNvPr id="2" name="MISSION">
            <a:extLst>
              <a:ext uri="{FF2B5EF4-FFF2-40B4-BE49-F238E27FC236}">
                <a16:creationId xmlns:a16="http://schemas.microsoft.com/office/drawing/2014/main" id="{EC5B1B14-3810-A74D-A3A0-E429A9C5C279}"/>
              </a:ext>
            </a:extLst>
          </p:cNvPr>
          <p:cNvSpPr txBox="1"/>
          <p:nvPr/>
        </p:nvSpPr>
        <p:spPr>
          <a:xfrm>
            <a:off x="0" y="1884852"/>
            <a:ext cx="24384000" cy="2185694"/>
          </a:xfrm>
          <a:prstGeom prst="rect">
            <a:avLst/>
          </a:prstGeom>
          <a:ln w="3175">
            <a:miter lim="400000"/>
          </a:ln>
          <a:extLst>
            <a:ext uri="{C572A759-6A51-4108-AA02-DFA0A04FC94B}">
              <ma14:wrappingTextBoxFlag xmlns="" xmlns:ma14="http://schemas.microsoft.com/office/mac/drawingml/2011/main" val="1"/>
            </a:ext>
          </a:extLst>
        </p:spPr>
        <p:txBody>
          <a:bodyPr wrap="square" lIns="53578" tIns="53578" rIns="53578" bIns="53578" anchor="ctr">
            <a:spAutoFit/>
          </a:bodyPr>
          <a:lstStyle>
            <a:lvl1pPr>
              <a:lnSpc>
                <a:spcPct val="90000"/>
              </a:lnSpc>
              <a:defRPr sz="25400">
                <a:solidFill>
                  <a:srgbClr val="0F376D"/>
                </a:solidFill>
                <a:latin typeface="Euclid Flex"/>
                <a:ea typeface="Euclid Flex"/>
                <a:cs typeface="Euclid Flex"/>
                <a:sym typeface="Euclid Flex"/>
              </a:defRPr>
            </a:lvl1pPr>
          </a:lstStyle>
          <a:p>
            <a:r>
              <a:rPr lang="en" sz="15000" dirty="0">
                <a:solidFill>
                  <a:schemeClr val="bg1"/>
                </a:solidFill>
              </a:rPr>
              <a:t>What is AI Bootcamp</a:t>
            </a:r>
            <a:endParaRPr sz="15000" dirty="0">
              <a:solidFill>
                <a:schemeClr val="bg1"/>
              </a:solidFill>
            </a:endParaRPr>
          </a:p>
        </p:txBody>
      </p:sp>
      <p:sp>
        <p:nvSpPr>
          <p:cNvPr id="3" name="To produce an ecosystem that drives technological innovation and scientific advancement…">
            <a:extLst>
              <a:ext uri="{FF2B5EF4-FFF2-40B4-BE49-F238E27FC236}">
                <a16:creationId xmlns:a16="http://schemas.microsoft.com/office/drawing/2014/main" id="{F4FD1F47-596F-5044-8DDB-9F6C77E13AAB}"/>
              </a:ext>
            </a:extLst>
          </p:cNvPr>
          <p:cNvSpPr txBox="1"/>
          <p:nvPr/>
        </p:nvSpPr>
        <p:spPr>
          <a:xfrm>
            <a:off x="1568917" y="6169970"/>
            <a:ext cx="21246165" cy="5401959"/>
          </a:xfrm>
          <a:prstGeom prst="rect">
            <a:avLst/>
          </a:prstGeom>
          <a:ln w="3175">
            <a:miter lim="400000"/>
          </a:ln>
          <a:extLst>
            <a:ext uri="{C572A759-6A51-4108-AA02-DFA0A04FC94B}">
              <ma14:wrappingTextBoxFlag xmlns="" xmlns:ma14="http://schemas.microsoft.com/office/mac/drawingml/2011/main" val="1"/>
            </a:ext>
          </a:extLst>
        </p:spPr>
        <p:txBody>
          <a:bodyPr wrap="square" lIns="53578" tIns="53578" rIns="53578" bIns="53578" anchor="ctr">
            <a:spAutoFit/>
          </a:bodyPr>
          <a:lstStyle/>
          <a:p>
            <a:pPr marL="857250" indent="-857250" algn="l">
              <a:buSzPct val="100000"/>
              <a:buFont typeface="Arial" charset="0"/>
              <a:buChar char="•"/>
            </a:pPr>
            <a:r>
              <a:rPr lang="en" sz="4300" b="0" dirty="0" smtClean="0">
                <a:solidFill>
                  <a:schemeClr val="bg1"/>
                </a:solidFill>
                <a:latin typeface="Euclid Flex" charset="0"/>
                <a:ea typeface="Euclid Flex" charset="0"/>
                <a:cs typeface="Euclid Flex" charset="0"/>
              </a:rPr>
              <a:t>AI bootcamp program is an 8 week intensive course on data science and AI</a:t>
            </a:r>
            <a:r>
              <a:rPr lang="en-US" sz="4300" b="0" dirty="0" smtClean="0">
                <a:solidFill>
                  <a:schemeClr val="bg1"/>
                </a:solidFill>
                <a:latin typeface="Euclid Flex" charset="0"/>
                <a:ea typeface="Euclid Flex" charset="0"/>
                <a:cs typeface="Euclid Flex" charset="0"/>
              </a:rPr>
              <a:t>.</a:t>
            </a:r>
          </a:p>
          <a:p>
            <a:pPr marL="857250" indent="-857250" algn="l">
              <a:buSzPct val="100000"/>
              <a:buFont typeface="Arial" charset="0"/>
              <a:buChar char="•"/>
            </a:pPr>
            <a:endParaRPr lang="en" sz="4300" b="0" dirty="0" smtClean="0">
              <a:solidFill>
                <a:schemeClr val="bg1"/>
              </a:solidFill>
              <a:latin typeface="Euclid Flex" charset="0"/>
              <a:ea typeface="Euclid Flex" charset="0"/>
              <a:cs typeface="Euclid Flex" charset="0"/>
            </a:endParaRPr>
          </a:p>
          <a:p>
            <a:pPr marL="857250" indent="-857250" algn="l">
              <a:buSzPct val="100000"/>
              <a:buFont typeface="Arial" charset="0"/>
              <a:buChar char="•"/>
            </a:pPr>
            <a:r>
              <a:rPr lang="en" sz="4300" b="0" dirty="0" smtClean="0">
                <a:solidFill>
                  <a:schemeClr val="bg1"/>
                </a:solidFill>
                <a:latin typeface="Euclid Flex" charset="0"/>
                <a:ea typeface="Euclid Flex" charset="0"/>
                <a:cs typeface="Euclid Flex" charset="0"/>
              </a:rPr>
              <a:t>It is designed to provide all the training and resources that participants need to effectively transition to and develop a career in data science</a:t>
            </a:r>
            <a:r>
              <a:rPr lang="en-US" sz="4300" b="0" dirty="0" smtClean="0">
                <a:solidFill>
                  <a:schemeClr val="bg1"/>
                </a:solidFill>
                <a:latin typeface="Euclid Flex" charset="0"/>
                <a:ea typeface="Euclid Flex" charset="0"/>
                <a:cs typeface="Euclid Flex" charset="0"/>
              </a:rPr>
              <a:t>.</a:t>
            </a:r>
          </a:p>
          <a:p>
            <a:pPr marL="857250" indent="-857250" algn="l">
              <a:buSzPct val="100000"/>
              <a:buFont typeface="Arial" charset="0"/>
              <a:buChar char="•"/>
            </a:pPr>
            <a:endParaRPr lang="en" sz="4300" b="0" dirty="0" smtClean="0">
              <a:solidFill>
                <a:schemeClr val="bg1"/>
              </a:solidFill>
              <a:latin typeface="Euclid Flex" charset="0"/>
              <a:ea typeface="Euclid Flex" charset="0"/>
              <a:cs typeface="Euclid Flex" charset="0"/>
            </a:endParaRPr>
          </a:p>
          <a:p>
            <a:pPr marL="857250" indent="-857250" algn="l">
              <a:buSzPct val="100000"/>
              <a:buFont typeface="Arial" charset="0"/>
              <a:buChar char="•"/>
            </a:pPr>
            <a:r>
              <a:rPr lang="en" sz="4300" b="0" dirty="0" smtClean="0">
                <a:solidFill>
                  <a:schemeClr val="bg1"/>
                </a:solidFill>
                <a:latin typeface="Euclid Flex" charset="0"/>
                <a:ea typeface="Euclid Flex" charset="0"/>
                <a:cs typeface="Euclid Flex" charset="0"/>
              </a:rPr>
              <a:t>Throughout the program, coaches will lead participants through the foundational concepts of data science and AI, giving them an overview of the field, as well as developing practical skills for solving industry-specific problems.</a:t>
            </a:r>
            <a:endParaRPr lang="en" sz="4300" b="0" dirty="0">
              <a:solidFill>
                <a:schemeClr val="bg1"/>
              </a:solidFill>
              <a:latin typeface="Euclid Flex" charset="0"/>
              <a:ea typeface="Euclid Flex" charset="0"/>
              <a:cs typeface="Euclid Flex" charset="0"/>
            </a:endParaRPr>
          </a:p>
        </p:txBody>
      </p:sp>
    </p:spTree>
    <p:extLst>
      <p:ext uri="{BB962C8B-B14F-4D97-AF65-F5344CB8AC3E}">
        <p14:creationId xmlns:p14="http://schemas.microsoft.com/office/powerpoint/2010/main" val="3034285973"/>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a:extLst>
              <a:ext uri="{FF2B5EF4-FFF2-40B4-BE49-F238E27FC236}">
                <a16:creationId xmlns:a16="http://schemas.microsoft.com/office/drawing/2014/main" id="{3C61C8F7-B06C-4C4E-80CA-F468F7F8A10A}"/>
              </a:ext>
            </a:extLst>
          </p:cNvPr>
          <p:cNvSpPr/>
          <p:nvPr/>
        </p:nvSpPr>
        <p:spPr>
          <a:xfrm>
            <a:off x="-6795" y="-8353"/>
            <a:ext cx="24397591" cy="13732706"/>
          </a:xfrm>
          <a:prstGeom prst="rect">
            <a:avLst/>
          </a:prstGeom>
          <a:solidFill>
            <a:srgbClr val="183869"/>
          </a:solidFill>
          <a:ln w="3175">
            <a:miter lim="400000"/>
          </a:ln>
        </p:spPr>
        <p:txBody>
          <a:bodyPr lIns="53578" tIns="53578" rIns="53578" bIns="53578" anchor="ctr"/>
          <a:lstStyle/>
          <a:p>
            <a:pPr>
              <a:defRPr sz="2800" b="0">
                <a:solidFill>
                  <a:schemeClr val="accent3"/>
                </a:solidFill>
                <a:latin typeface="+mn-lt"/>
                <a:ea typeface="+mn-ea"/>
                <a:cs typeface="+mn-cs"/>
                <a:sym typeface="Helvetica Neue Medium"/>
              </a:defRPr>
            </a:pPr>
            <a:endParaRPr/>
          </a:p>
        </p:txBody>
      </p:sp>
      <p:sp>
        <p:nvSpPr>
          <p:cNvPr id="2" name="MISSION">
            <a:extLst>
              <a:ext uri="{FF2B5EF4-FFF2-40B4-BE49-F238E27FC236}">
                <a16:creationId xmlns:a16="http://schemas.microsoft.com/office/drawing/2014/main" id="{EC5B1B14-3810-A74D-A3A0-E429A9C5C279}"/>
              </a:ext>
            </a:extLst>
          </p:cNvPr>
          <p:cNvSpPr txBox="1"/>
          <p:nvPr/>
        </p:nvSpPr>
        <p:spPr>
          <a:xfrm>
            <a:off x="0" y="1884852"/>
            <a:ext cx="24384000" cy="2185694"/>
          </a:xfrm>
          <a:prstGeom prst="rect">
            <a:avLst/>
          </a:prstGeom>
          <a:ln w="3175">
            <a:miter lim="400000"/>
          </a:ln>
          <a:extLst>
            <a:ext uri="{C572A759-6A51-4108-AA02-DFA0A04FC94B}">
              <ma14:wrappingTextBoxFlag xmlns="" xmlns:ma14="http://schemas.microsoft.com/office/mac/drawingml/2011/main" val="1"/>
            </a:ext>
          </a:extLst>
        </p:spPr>
        <p:txBody>
          <a:bodyPr wrap="square" lIns="53578" tIns="53578" rIns="53578" bIns="53578" anchor="ctr">
            <a:spAutoFit/>
          </a:bodyPr>
          <a:lstStyle>
            <a:lvl1pPr>
              <a:lnSpc>
                <a:spcPct val="90000"/>
              </a:lnSpc>
              <a:defRPr sz="25400">
                <a:solidFill>
                  <a:srgbClr val="0F376D"/>
                </a:solidFill>
                <a:latin typeface="Euclid Flex"/>
                <a:ea typeface="Euclid Flex"/>
                <a:cs typeface="Euclid Flex"/>
                <a:sym typeface="Euclid Flex"/>
              </a:defRPr>
            </a:lvl1pPr>
          </a:lstStyle>
          <a:p>
            <a:r>
              <a:rPr lang="en" sz="15000" dirty="0">
                <a:solidFill>
                  <a:schemeClr val="bg1"/>
                </a:solidFill>
              </a:rPr>
              <a:t>What is AI Bootcamp</a:t>
            </a:r>
            <a:endParaRPr sz="15000" dirty="0">
              <a:solidFill>
                <a:schemeClr val="bg1"/>
              </a:solidFill>
            </a:endParaRPr>
          </a:p>
        </p:txBody>
      </p:sp>
      <p:sp>
        <p:nvSpPr>
          <p:cNvPr id="3" name="To produce an ecosystem that drives technological innovation and scientific advancement…">
            <a:extLst>
              <a:ext uri="{FF2B5EF4-FFF2-40B4-BE49-F238E27FC236}">
                <a16:creationId xmlns:a16="http://schemas.microsoft.com/office/drawing/2014/main" id="{F4FD1F47-596F-5044-8DDB-9F6C77E13AAB}"/>
              </a:ext>
            </a:extLst>
          </p:cNvPr>
          <p:cNvSpPr txBox="1"/>
          <p:nvPr/>
        </p:nvSpPr>
        <p:spPr>
          <a:xfrm>
            <a:off x="1568917" y="4323312"/>
            <a:ext cx="21246165" cy="9095278"/>
          </a:xfrm>
          <a:prstGeom prst="rect">
            <a:avLst/>
          </a:prstGeom>
          <a:ln w="3175">
            <a:miter lim="400000"/>
          </a:ln>
          <a:extLst>
            <a:ext uri="{C572A759-6A51-4108-AA02-DFA0A04FC94B}">
              <ma14:wrappingTextBoxFlag xmlns="" xmlns:ma14="http://schemas.microsoft.com/office/mac/drawingml/2011/main" val="1"/>
            </a:ext>
          </a:extLst>
        </p:spPr>
        <p:txBody>
          <a:bodyPr wrap="square" lIns="53578" tIns="53578" rIns="53578" bIns="53578" anchor="ctr">
            <a:spAutoFit/>
          </a:bodyPr>
          <a:lstStyle/>
          <a:p>
            <a:pPr marL="857250" indent="-857250" algn="l">
              <a:buSzPct val="100000"/>
              <a:buFont typeface="Arial" panose="020B0604020202020204" pitchFamily="34" charset="0"/>
              <a:buChar char="•"/>
            </a:pPr>
            <a:r>
              <a:rPr lang="en" sz="6000" b="0" dirty="0" smtClean="0">
                <a:solidFill>
                  <a:schemeClr val="bg1"/>
                </a:solidFill>
                <a:latin typeface="Euclid Flex" charset="0"/>
                <a:ea typeface="Euclid Flex" charset="0"/>
                <a:cs typeface="Euclid Flex" charset="0"/>
              </a:rPr>
              <a:t>Lectures will be held at FAST office</a:t>
            </a:r>
            <a:r>
              <a:rPr lang="en" sz="4300" b="0" dirty="0" smtClean="0">
                <a:solidFill>
                  <a:schemeClr val="bg1"/>
                </a:solidFill>
                <a:latin typeface="Euclid Flex" charset="0"/>
                <a:ea typeface="Euclid Flex" charset="0"/>
                <a:cs typeface="Euclid Flex" charset="0"/>
              </a:rPr>
              <a:t/>
            </a:r>
            <a:br>
              <a:rPr lang="en" sz="4300" b="0" dirty="0" smtClean="0">
                <a:solidFill>
                  <a:schemeClr val="bg1"/>
                </a:solidFill>
                <a:latin typeface="Euclid Flex" charset="0"/>
                <a:ea typeface="Euclid Flex" charset="0"/>
                <a:cs typeface="Euclid Flex" charset="0"/>
              </a:rPr>
            </a:br>
            <a:r>
              <a:rPr lang="en" sz="4300" b="0" dirty="0" smtClean="0">
                <a:solidFill>
                  <a:schemeClr val="bg1"/>
                </a:solidFill>
                <a:latin typeface="Euclid Flex" charset="0"/>
                <a:ea typeface="Euclid Flex" charset="0"/>
                <a:cs typeface="Euclid Flex" charset="0"/>
              </a:rPr>
              <a:t>	Each Monday 6:30 – 9:30 pm</a:t>
            </a:r>
            <a:br>
              <a:rPr lang="en" sz="4300" b="0" dirty="0" smtClean="0">
                <a:solidFill>
                  <a:schemeClr val="bg1"/>
                </a:solidFill>
                <a:latin typeface="Euclid Flex" charset="0"/>
                <a:ea typeface="Euclid Flex" charset="0"/>
                <a:cs typeface="Euclid Flex" charset="0"/>
              </a:rPr>
            </a:br>
            <a:r>
              <a:rPr lang="en" sz="4300" b="0" dirty="0" smtClean="0">
                <a:solidFill>
                  <a:schemeClr val="bg1"/>
                </a:solidFill>
                <a:latin typeface="Euclid Flex" charset="0"/>
                <a:ea typeface="Euclid Flex" charset="0"/>
                <a:cs typeface="Euclid Flex" charset="0"/>
              </a:rPr>
              <a:t>	Each Wednesday 6:30 – 9:30 pm</a:t>
            </a:r>
            <a:br>
              <a:rPr lang="en" sz="4300" b="0" dirty="0" smtClean="0">
                <a:solidFill>
                  <a:schemeClr val="bg1"/>
                </a:solidFill>
                <a:latin typeface="Euclid Flex" charset="0"/>
                <a:ea typeface="Euclid Flex" charset="0"/>
                <a:cs typeface="Euclid Flex" charset="0"/>
              </a:rPr>
            </a:br>
            <a:r>
              <a:rPr lang="en" sz="4300" b="0" dirty="0" smtClean="0">
                <a:solidFill>
                  <a:schemeClr val="bg1"/>
                </a:solidFill>
                <a:latin typeface="Euclid Flex" charset="0"/>
                <a:ea typeface="Euclid Flex" charset="0"/>
                <a:cs typeface="Euclid Flex" charset="0"/>
              </a:rPr>
              <a:t>	Each Saturday 10:30 am – 1:30 pm</a:t>
            </a:r>
          </a:p>
          <a:p>
            <a:pPr marL="857250" indent="-857250" algn="l">
              <a:buSzPct val="100000"/>
              <a:buFont typeface="Arial" panose="020B0604020202020204" pitchFamily="34" charset="0"/>
              <a:buChar char="•"/>
            </a:pPr>
            <a:r>
              <a:rPr lang="en" sz="6000" b="0" dirty="0" smtClean="0">
                <a:solidFill>
                  <a:schemeClr val="bg1"/>
                </a:solidFill>
                <a:latin typeface="Euclid Flex" charset="0"/>
                <a:ea typeface="Euclid Flex" charset="0"/>
                <a:cs typeface="Euclid Flex" charset="0"/>
              </a:rPr>
              <a:t>The Lectures will generally have the following form</a:t>
            </a:r>
            <a:r>
              <a:rPr lang="en" sz="4300" b="0" dirty="0" smtClean="0">
                <a:solidFill>
                  <a:schemeClr val="bg1"/>
                </a:solidFill>
                <a:latin typeface="Euclid Flex" charset="0"/>
                <a:ea typeface="Euclid Flex" charset="0"/>
                <a:cs typeface="Euclid Flex" charset="0"/>
              </a:rPr>
              <a:t>:</a:t>
            </a:r>
            <a:r>
              <a:rPr lang="en" sz="4300" b="0" dirty="0">
                <a:solidFill>
                  <a:schemeClr val="bg1"/>
                </a:solidFill>
                <a:latin typeface="Euclid Flex" charset="0"/>
                <a:ea typeface="Euclid Flex" charset="0"/>
                <a:cs typeface="Euclid Flex" charset="0"/>
              </a:rPr>
              <a:t> </a:t>
            </a:r>
            <a:br>
              <a:rPr lang="en" sz="4300" b="0" dirty="0">
                <a:solidFill>
                  <a:schemeClr val="bg1"/>
                </a:solidFill>
                <a:latin typeface="Euclid Flex" charset="0"/>
                <a:ea typeface="Euclid Flex" charset="0"/>
                <a:cs typeface="Euclid Flex" charset="0"/>
              </a:rPr>
            </a:br>
            <a:r>
              <a:rPr lang="en" sz="4300" b="0" dirty="0" smtClean="0">
                <a:solidFill>
                  <a:schemeClr val="bg1"/>
                </a:solidFill>
                <a:latin typeface="Euclid Flex" charset="0"/>
                <a:ea typeface="Euclid Flex" charset="0"/>
                <a:cs typeface="Euclid Flex" charset="0"/>
              </a:rPr>
              <a:t>	50 min lecture and warm up exercises, </a:t>
            </a:r>
            <a:br>
              <a:rPr lang="en" sz="4300" b="0" dirty="0" smtClean="0">
                <a:solidFill>
                  <a:schemeClr val="bg1"/>
                </a:solidFill>
                <a:latin typeface="Euclid Flex" charset="0"/>
                <a:ea typeface="Euclid Flex" charset="0"/>
                <a:cs typeface="Euclid Flex" charset="0"/>
              </a:rPr>
            </a:br>
            <a:r>
              <a:rPr lang="en" sz="4300" b="0" dirty="0" smtClean="0">
                <a:solidFill>
                  <a:schemeClr val="bg1"/>
                </a:solidFill>
                <a:latin typeface="Euclid Flex" charset="0"/>
                <a:ea typeface="Euclid Flex" charset="0"/>
                <a:cs typeface="Euclid Flex" charset="0"/>
              </a:rPr>
              <a:t>	10 min break, </a:t>
            </a:r>
            <a:br>
              <a:rPr lang="en" sz="4300" b="0" dirty="0" smtClean="0">
                <a:solidFill>
                  <a:schemeClr val="bg1"/>
                </a:solidFill>
                <a:latin typeface="Euclid Flex" charset="0"/>
                <a:ea typeface="Euclid Flex" charset="0"/>
                <a:cs typeface="Euclid Flex" charset="0"/>
              </a:rPr>
            </a:br>
            <a:r>
              <a:rPr lang="en" sz="4300" b="0" dirty="0" smtClean="0">
                <a:solidFill>
                  <a:schemeClr val="bg1"/>
                </a:solidFill>
                <a:latin typeface="Euclid Flex" charset="0"/>
                <a:ea typeface="Euclid Flex" charset="0"/>
                <a:cs typeface="Euclid Flex" charset="0"/>
              </a:rPr>
              <a:t>	another 50 min lecture and warm up exercises, </a:t>
            </a:r>
            <a:br>
              <a:rPr lang="en" sz="4300" b="0" dirty="0" smtClean="0">
                <a:solidFill>
                  <a:schemeClr val="bg1"/>
                </a:solidFill>
                <a:latin typeface="Euclid Flex" charset="0"/>
                <a:ea typeface="Euclid Flex" charset="0"/>
                <a:cs typeface="Euclid Flex" charset="0"/>
              </a:rPr>
            </a:br>
            <a:r>
              <a:rPr lang="en" sz="4300" b="0" dirty="0" smtClean="0">
                <a:solidFill>
                  <a:schemeClr val="bg1"/>
                </a:solidFill>
                <a:latin typeface="Euclid Flex" charset="0"/>
                <a:ea typeface="Euclid Flex" charset="0"/>
                <a:cs typeface="Euclid Flex" charset="0"/>
              </a:rPr>
              <a:t>	another 10 min break, </a:t>
            </a:r>
            <a:br>
              <a:rPr lang="en" sz="4300" b="0" dirty="0" smtClean="0">
                <a:solidFill>
                  <a:schemeClr val="bg1"/>
                </a:solidFill>
                <a:latin typeface="Euclid Flex" charset="0"/>
                <a:ea typeface="Euclid Flex" charset="0"/>
                <a:cs typeface="Euclid Flex" charset="0"/>
              </a:rPr>
            </a:br>
            <a:r>
              <a:rPr lang="en" sz="4300" b="0" dirty="0" smtClean="0">
                <a:solidFill>
                  <a:schemeClr val="bg1"/>
                </a:solidFill>
                <a:latin typeface="Euclid Flex" charset="0"/>
                <a:ea typeface="Euclid Flex" charset="0"/>
                <a:cs typeface="Euclid Flex" charset="0"/>
              </a:rPr>
              <a:t>	1 hour coding exercises and kahoot</a:t>
            </a:r>
            <a:r>
              <a:rPr lang="en" sz="4300" b="0" dirty="0" smtClean="0">
                <a:solidFill>
                  <a:schemeClr val="bg1"/>
                </a:solidFill>
                <a:latin typeface="Euclid Flex" charset="0"/>
                <a:ea typeface="Euclid Flex" charset="0"/>
                <a:cs typeface="Euclid Flex" charset="0"/>
              </a:rPr>
              <a:t>!</a:t>
            </a:r>
          </a:p>
          <a:p>
            <a:pPr marL="857250" indent="-857250" algn="l">
              <a:buSzPct val="100000"/>
              <a:buFont typeface="Arial" panose="020B0604020202020204" pitchFamily="34" charset="0"/>
              <a:buChar char="•"/>
            </a:pPr>
            <a:r>
              <a:rPr lang="en" sz="6000" b="0" dirty="0" smtClean="0">
                <a:solidFill>
                  <a:schemeClr val="bg1"/>
                </a:solidFill>
                <a:latin typeface="Euclid Flex" charset="0"/>
                <a:ea typeface="Euclid Flex" charset="0"/>
                <a:cs typeface="Euclid Flex" charset="0"/>
              </a:rPr>
              <a:t>There will also be home exercises</a:t>
            </a:r>
            <a:br>
              <a:rPr lang="en" sz="6000" b="0" dirty="0" smtClean="0">
                <a:solidFill>
                  <a:schemeClr val="bg1"/>
                </a:solidFill>
                <a:latin typeface="Euclid Flex" charset="0"/>
                <a:ea typeface="Euclid Flex" charset="0"/>
                <a:cs typeface="Euclid Flex" charset="0"/>
              </a:rPr>
            </a:br>
            <a:r>
              <a:rPr lang="en" sz="6000" b="0" dirty="0" smtClean="0">
                <a:solidFill>
                  <a:schemeClr val="bg1"/>
                </a:solidFill>
                <a:latin typeface="Euclid Flex" charset="0"/>
                <a:ea typeface="Euclid Flex" charset="0"/>
                <a:cs typeface="Euclid Flex" charset="0"/>
              </a:rPr>
              <a:t>	</a:t>
            </a:r>
            <a:r>
              <a:rPr lang="en" sz="4300" b="0" dirty="0" smtClean="0">
                <a:solidFill>
                  <a:schemeClr val="bg1"/>
                </a:solidFill>
                <a:latin typeface="Euclid Flex" charset="0"/>
                <a:ea typeface="Euclid Flex" charset="0"/>
                <a:cs typeface="Euclid Flex" charset="0"/>
              </a:rPr>
              <a:t>home exercises will require 5-9 hours of commitment</a:t>
            </a:r>
            <a:endParaRPr lang="en" sz="6000" b="0" dirty="0" smtClean="0">
              <a:solidFill>
                <a:schemeClr val="bg1"/>
              </a:solidFill>
              <a:latin typeface="Euclid Flex" charset="0"/>
              <a:ea typeface="Euclid Flex" charset="0"/>
              <a:cs typeface="Euclid Flex" charset="0"/>
            </a:endParaRPr>
          </a:p>
        </p:txBody>
      </p:sp>
    </p:spTree>
    <p:extLst>
      <p:ext uri="{BB962C8B-B14F-4D97-AF65-F5344CB8AC3E}">
        <p14:creationId xmlns:p14="http://schemas.microsoft.com/office/powerpoint/2010/main" val="24460613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ISSION">
            <a:extLst>
              <a:ext uri="{FF2B5EF4-FFF2-40B4-BE49-F238E27FC236}">
                <a16:creationId xmlns:a16="http://schemas.microsoft.com/office/drawing/2014/main" id="{EC5B1B14-3810-A74D-A3A0-E429A9C5C279}"/>
              </a:ext>
            </a:extLst>
          </p:cNvPr>
          <p:cNvSpPr txBox="1"/>
          <p:nvPr/>
        </p:nvSpPr>
        <p:spPr>
          <a:xfrm>
            <a:off x="0" y="456306"/>
            <a:ext cx="24384000" cy="1770196"/>
          </a:xfrm>
          <a:prstGeom prst="rect">
            <a:avLst/>
          </a:prstGeom>
          <a:ln w="3175">
            <a:miter lim="400000"/>
          </a:ln>
          <a:extLst>
            <a:ext uri="{C572A759-6A51-4108-AA02-DFA0A04FC94B}">
              <ma14:wrappingTextBoxFlag xmlns="" xmlns:ma14="http://schemas.microsoft.com/office/mac/drawingml/2011/main" val="1"/>
            </a:ext>
          </a:extLst>
        </p:spPr>
        <p:txBody>
          <a:bodyPr wrap="square" lIns="53578" tIns="53578" rIns="53578" bIns="53578" anchor="ctr">
            <a:spAutoFit/>
          </a:bodyPr>
          <a:lstStyle>
            <a:lvl1pPr>
              <a:lnSpc>
                <a:spcPct val="90000"/>
              </a:lnSpc>
              <a:defRPr sz="25400">
                <a:solidFill>
                  <a:srgbClr val="0F376D"/>
                </a:solidFill>
                <a:latin typeface="Euclid Flex"/>
                <a:ea typeface="Euclid Flex"/>
                <a:cs typeface="Euclid Flex"/>
                <a:sym typeface="Euclid Flex"/>
              </a:defRPr>
            </a:lvl1pPr>
          </a:lstStyle>
          <a:p>
            <a:r>
              <a:rPr lang="en" sz="12000" dirty="0" smtClean="0"/>
              <a:t>AI Bootcamp - Syllabus</a:t>
            </a:r>
            <a:endParaRPr sz="12000" dirty="0"/>
          </a:p>
        </p:txBody>
      </p:sp>
      <p:pic>
        <p:nvPicPr>
          <p:cNvPr id="11" name="Picture 10"/>
          <p:cNvPicPr>
            <a:picLocks noChangeAspect="1"/>
          </p:cNvPicPr>
          <p:nvPr/>
        </p:nvPicPr>
        <p:blipFill>
          <a:blip r:embed="rId2"/>
          <a:stretch>
            <a:fillRect/>
          </a:stretch>
        </p:blipFill>
        <p:spPr>
          <a:xfrm>
            <a:off x="862502" y="2824474"/>
            <a:ext cx="11329498" cy="10891526"/>
          </a:xfrm>
          <a:prstGeom prst="rect">
            <a:avLst/>
          </a:prstGeom>
        </p:spPr>
      </p:pic>
      <p:pic>
        <p:nvPicPr>
          <p:cNvPr id="12" name="Picture 11"/>
          <p:cNvPicPr>
            <a:picLocks noChangeAspect="1"/>
          </p:cNvPicPr>
          <p:nvPr/>
        </p:nvPicPr>
        <p:blipFill>
          <a:blip r:embed="rId3"/>
          <a:stretch>
            <a:fillRect/>
          </a:stretch>
        </p:blipFill>
        <p:spPr>
          <a:xfrm>
            <a:off x="12967168" y="2824474"/>
            <a:ext cx="10404717" cy="10874357"/>
          </a:xfrm>
          <a:prstGeom prst="rect">
            <a:avLst/>
          </a:prstGeom>
        </p:spPr>
      </p:pic>
    </p:spTree>
    <p:extLst>
      <p:ext uri="{BB962C8B-B14F-4D97-AF65-F5344CB8AC3E}">
        <p14:creationId xmlns:p14="http://schemas.microsoft.com/office/powerpoint/2010/main" val="2729483059"/>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ISSION">
            <a:extLst>
              <a:ext uri="{FF2B5EF4-FFF2-40B4-BE49-F238E27FC236}">
                <a16:creationId xmlns:a16="http://schemas.microsoft.com/office/drawing/2014/main" id="{EC5B1B14-3810-A74D-A3A0-E429A9C5C279}"/>
              </a:ext>
            </a:extLst>
          </p:cNvPr>
          <p:cNvSpPr txBox="1"/>
          <p:nvPr/>
        </p:nvSpPr>
        <p:spPr>
          <a:xfrm>
            <a:off x="0" y="456306"/>
            <a:ext cx="24384000" cy="1770196"/>
          </a:xfrm>
          <a:prstGeom prst="rect">
            <a:avLst/>
          </a:prstGeom>
          <a:ln w="3175">
            <a:miter lim="400000"/>
          </a:ln>
          <a:extLst>
            <a:ext uri="{C572A759-6A51-4108-AA02-DFA0A04FC94B}">
              <ma14:wrappingTextBoxFlag xmlns="" xmlns:ma14="http://schemas.microsoft.com/office/mac/drawingml/2011/main" val="1"/>
            </a:ext>
          </a:extLst>
        </p:spPr>
        <p:txBody>
          <a:bodyPr wrap="square" lIns="53578" tIns="53578" rIns="53578" bIns="53578" anchor="ctr">
            <a:spAutoFit/>
          </a:bodyPr>
          <a:lstStyle>
            <a:lvl1pPr>
              <a:lnSpc>
                <a:spcPct val="90000"/>
              </a:lnSpc>
              <a:defRPr sz="25400">
                <a:solidFill>
                  <a:srgbClr val="0F376D"/>
                </a:solidFill>
                <a:latin typeface="Euclid Flex"/>
                <a:ea typeface="Euclid Flex"/>
                <a:cs typeface="Euclid Flex"/>
                <a:sym typeface="Euclid Flex"/>
              </a:defRPr>
            </a:lvl1pPr>
          </a:lstStyle>
          <a:p>
            <a:r>
              <a:rPr lang="en" sz="12000" dirty="0" smtClean="0"/>
              <a:t>AI Bootcamp – Guest Lectures</a:t>
            </a:r>
            <a:endParaRPr sz="12000" dirty="0"/>
          </a:p>
        </p:txBody>
      </p:sp>
      <p:pic>
        <p:nvPicPr>
          <p:cNvPr id="4" name="Picture 3"/>
          <p:cNvPicPr>
            <a:picLocks noChangeAspect="1"/>
          </p:cNvPicPr>
          <p:nvPr/>
        </p:nvPicPr>
        <p:blipFill>
          <a:blip r:embed="rId2"/>
          <a:stretch>
            <a:fillRect/>
          </a:stretch>
        </p:blipFill>
        <p:spPr>
          <a:xfrm>
            <a:off x="5512086" y="5134284"/>
            <a:ext cx="12726037" cy="5315629"/>
          </a:xfrm>
          <a:prstGeom prst="rect">
            <a:avLst/>
          </a:prstGeom>
        </p:spPr>
      </p:pic>
    </p:spTree>
    <p:extLst>
      <p:ext uri="{BB962C8B-B14F-4D97-AF65-F5344CB8AC3E}">
        <p14:creationId xmlns:p14="http://schemas.microsoft.com/office/powerpoint/2010/main" val="253087894"/>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ISSION">
            <a:extLst>
              <a:ext uri="{FF2B5EF4-FFF2-40B4-BE49-F238E27FC236}">
                <a16:creationId xmlns:a16="http://schemas.microsoft.com/office/drawing/2014/main" id="{EC5B1B14-3810-A74D-A3A0-E429A9C5C279}"/>
              </a:ext>
            </a:extLst>
          </p:cNvPr>
          <p:cNvSpPr txBox="1"/>
          <p:nvPr/>
        </p:nvSpPr>
        <p:spPr>
          <a:xfrm>
            <a:off x="0" y="456306"/>
            <a:ext cx="24384000" cy="1770196"/>
          </a:xfrm>
          <a:prstGeom prst="rect">
            <a:avLst/>
          </a:prstGeom>
          <a:ln w="3175">
            <a:miter lim="400000"/>
          </a:ln>
          <a:extLst>
            <a:ext uri="{C572A759-6A51-4108-AA02-DFA0A04FC94B}">
              <ma14:wrappingTextBoxFlag xmlns="" xmlns:ma14="http://schemas.microsoft.com/office/mac/drawingml/2011/main" val="1"/>
            </a:ext>
          </a:extLst>
        </p:spPr>
        <p:txBody>
          <a:bodyPr wrap="square" lIns="53578" tIns="53578" rIns="53578" bIns="53578" anchor="ctr">
            <a:spAutoFit/>
          </a:bodyPr>
          <a:lstStyle>
            <a:lvl1pPr>
              <a:lnSpc>
                <a:spcPct val="90000"/>
              </a:lnSpc>
              <a:defRPr sz="25400">
                <a:solidFill>
                  <a:srgbClr val="0F376D"/>
                </a:solidFill>
                <a:latin typeface="Euclid Flex"/>
                <a:ea typeface="Euclid Flex"/>
                <a:cs typeface="Euclid Flex"/>
                <a:sym typeface="Euclid Flex"/>
              </a:defRPr>
            </a:lvl1pPr>
          </a:lstStyle>
          <a:p>
            <a:r>
              <a:rPr lang="en" sz="12000" dirty="0" smtClean="0"/>
              <a:t>AI Bootcamp – Projects</a:t>
            </a:r>
            <a:endParaRPr sz="12000" dirty="0"/>
          </a:p>
        </p:txBody>
      </p:sp>
      <p:sp>
        <p:nvSpPr>
          <p:cNvPr id="3" name="Rectangle 2"/>
          <p:cNvSpPr/>
          <p:nvPr/>
        </p:nvSpPr>
        <p:spPr>
          <a:xfrm>
            <a:off x="1257992" y="3723150"/>
            <a:ext cx="22084145" cy="8294578"/>
          </a:xfrm>
          <a:prstGeom prst="rect">
            <a:avLst/>
          </a:prstGeom>
        </p:spPr>
        <p:txBody>
          <a:bodyPr wrap="square">
            <a:spAutoFit/>
          </a:bodyPr>
          <a:lstStyle/>
          <a:p>
            <a:pPr marL="857250" indent="-857250" algn="l">
              <a:buSzPct val="100000"/>
              <a:buFont typeface="Arial" charset="0"/>
              <a:buChar char="•"/>
            </a:pPr>
            <a:r>
              <a:rPr lang="en-US" sz="4300" b="0" dirty="0">
                <a:solidFill>
                  <a:srgbClr val="343C7E"/>
                </a:solidFill>
                <a:latin typeface="Euclid Flex" charset="0"/>
                <a:ea typeface="Euclid Flex" charset="0"/>
                <a:cs typeface="Euclid Flex" charset="0"/>
              </a:rPr>
              <a:t>Project 1: NLP in material science discovery</a:t>
            </a:r>
          </a:p>
          <a:p>
            <a:pPr marL="857250" indent="-857250" algn="l">
              <a:buSzPct val="100000"/>
              <a:buFont typeface="Arial" charset="0"/>
              <a:buChar char="•"/>
            </a:pPr>
            <a:r>
              <a:rPr lang="en-US" sz="4300" b="0" dirty="0">
                <a:solidFill>
                  <a:srgbClr val="343C7E"/>
                </a:solidFill>
                <a:latin typeface="Euclid Flex" charset="0"/>
                <a:ea typeface="Euclid Flex" charset="0"/>
                <a:cs typeface="Euclid Flex" charset="0"/>
              </a:rPr>
              <a:t>Project 2: GAN for </a:t>
            </a:r>
            <a:r>
              <a:rPr lang="en-US" sz="4300" b="0" dirty="0" err="1">
                <a:solidFill>
                  <a:srgbClr val="343C7E"/>
                </a:solidFill>
                <a:latin typeface="Euclid Flex" charset="0"/>
                <a:ea typeface="Euclid Flex" charset="0"/>
                <a:cs typeface="Euclid Flex" charset="0"/>
              </a:rPr>
              <a:t>Megerian</a:t>
            </a:r>
            <a:r>
              <a:rPr lang="en-US" sz="4300" b="0" dirty="0">
                <a:solidFill>
                  <a:srgbClr val="343C7E"/>
                </a:solidFill>
                <a:latin typeface="Euclid Flex" charset="0"/>
                <a:ea typeface="Euclid Flex" charset="0"/>
                <a:cs typeface="Euclid Flex" charset="0"/>
              </a:rPr>
              <a:t> Carpet</a:t>
            </a:r>
          </a:p>
          <a:p>
            <a:pPr marL="857250" indent="-857250" algn="l">
              <a:buSzPct val="100000"/>
              <a:buFont typeface="Arial" charset="0"/>
              <a:buChar char="•"/>
            </a:pPr>
            <a:r>
              <a:rPr lang="en-US" sz="4300" b="0" dirty="0">
                <a:solidFill>
                  <a:srgbClr val="343C7E"/>
                </a:solidFill>
                <a:latin typeface="Euclid Flex" charset="0"/>
                <a:ea typeface="Euclid Flex" charset="0"/>
                <a:cs typeface="Euclid Flex" charset="0"/>
              </a:rPr>
              <a:t>Project 3: Armenian Handwritten Letters</a:t>
            </a:r>
          </a:p>
          <a:p>
            <a:pPr marL="857250" indent="-857250" algn="l">
              <a:buSzPct val="100000"/>
              <a:buFont typeface="Arial" charset="0"/>
              <a:buChar char="•"/>
            </a:pPr>
            <a:r>
              <a:rPr lang="en-US" sz="4300" b="0" dirty="0">
                <a:solidFill>
                  <a:srgbClr val="343C7E"/>
                </a:solidFill>
                <a:latin typeface="Euclid Flex" charset="0"/>
                <a:ea typeface="Euclid Flex" charset="0"/>
                <a:cs typeface="Euclid Flex" charset="0"/>
              </a:rPr>
              <a:t>Project 4: ???</a:t>
            </a:r>
          </a:p>
          <a:p>
            <a:pPr marL="857250" indent="-857250" algn="l">
              <a:buSzPct val="100000"/>
              <a:buFont typeface="Arial" charset="0"/>
              <a:buChar char="•"/>
            </a:pPr>
            <a:r>
              <a:rPr lang="en-US" sz="4300" b="0" dirty="0">
                <a:solidFill>
                  <a:srgbClr val="343C7E"/>
                </a:solidFill>
                <a:latin typeface="Euclid Flex" charset="0"/>
                <a:ea typeface="Euclid Flex" charset="0"/>
                <a:cs typeface="Euclid Flex" charset="0"/>
              </a:rPr>
              <a:t>Project 5: ???</a:t>
            </a:r>
          </a:p>
          <a:p>
            <a:pPr marL="857250" indent="-857250" algn="l">
              <a:buSzPct val="100000"/>
              <a:buFont typeface="Arial" charset="0"/>
              <a:buChar char="•"/>
            </a:pPr>
            <a:r>
              <a:rPr lang="en-US" sz="4300" b="0" dirty="0">
                <a:solidFill>
                  <a:srgbClr val="343C7E"/>
                </a:solidFill>
                <a:latin typeface="Euclid Flex" charset="0"/>
                <a:ea typeface="Euclid Flex" charset="0"/>
                <a:cs typeface="Euclid Flex" charset="0"/>
              </a:rPr>
              <a:t>Project 6: ???</a:t>
            </a:r>
          </a:p>
          <a:p>
            <a:pPr marL="857250" indent="-857250" algn="l">
              <a:buSzPct val="100000"/>
              <a:buFont typeface="Arial" charset="0"/>
              <a:buChar char="•"/>
            </a:pPr>
            <a:r>
              <a:rPr lang="en-US" sz="4300" b="0" dirty="0">
                <a:solidFill>
                  <a:srgbClr val="343C7E"/>
                </a:solidFill>
                <a:latin typeface="Euclid Flex" charset="0"/>
                <a:ea typeface="Euclid Flex" charset="0"/>
                <a:cs typeface="Euclid Flex" charset="0"/>
              </a:rPr>
              <a:t>Project 7: ???</a:t>
            </a:r>
          </a:p>
          <a:p>
            <a:pPr algn="l">
              <a:buSzPct val="100000"/>
            </a:pPr>
            <a:r>
              <a:rPr lang="en-US" sz="4300" b="0" dirty="0">
                <a:solidFill>
                  <a:srgbClr val="343C7E"/>
                </a:solidFill>
                <a:latin typeface="Euclid Flex" charset="0"/>
                <a:ea typeface="Euclid Flex" charset="0"/>
                <a:cs typeface="Euclid Flex" charset="0"/>
              </a:rPr>
              <a:t/>
            </a:r>
            <a:br>
              <a:rPr lang="en-US" sz="4300" b="0" dirty="0">
                <a:solidFill>
                  <a:srgbClr val="343C7E"/>
                </a:solidFill>
                <a:latin typeface="Euclid Flex" charset="0"/>
                <a:ea typeface="Euclid Flex" charset="0"/>
                <a:cs typeface="Euclid Flex" charset="0"/>
              </a:rPr>
            </a:br>
            <a:r>
              <a:rPr lang="en-US" sz="4300" b="0" dirty="0" smtClean="0">
                <a:solidFill>
                  <a:srgbClr val="343C7E"/>
                </a:solidFill>
                <a:latin typeface="Euclid Flex" charset="0"/>
                <a:ea typeface="Euclid Flex" charset="0"/>
                <a:cs typeface="Euclid Flex" charset="0"/>
              </a:rPr>
              <a:t>The ??? Projects will be decided by students. In </a:t>
            </a:r>
            <a:r>
              <a:rPr lang="en-US" sz="4300" b="0" dirty="0">
                <a:solidFill>
                  <a:srgbClr val="343C7E"/>
                </a:solidFill>
                <a:latin typeface="Euclid Flex" charset="0"/>
                <a:ea typeface="Euclid Flex" charset="0"/>
                <a:cs typeface="Euclid Flex" charset="0"/>
              </a:rPr>
              <a:t>case you want to continue your projects after </a:t>
            </a:r>
            <a:r>
              <a:rPr lang="en-US" sz="4300" b="0" dirty="0" err="1">
                <a:solidFill>
                  <a:srgbClr val="343C7E"/>
                </a:solidFill>
                <a:latin typeface="Euclid Flex" charset="0"/>
                <a:ea typeface="Euclid Flex" charset="0"/>
                <a:cs typeface="Euclid Flex" charset="0"/>
              </a:rPr>
              <a:t>Bootcamp</a:t>
            </a:r>
            <a:r>
              <a:rPr lang="en-US" sz="4300" b="0" dirty="0">
                <a:solidFill>
                  <a:srgbClr val="343C7E"/>
                </a:solidFill>
                <a:latin typeface="Euclid Flex" charset="0"/>
                <a:ea typeface="Euclid Flex" charset="0"/>
                <a:cs typeface="Euclid Flex" charset="0"/>
              </a:rPr>
              <a:t> ends, you are free to come to FAST office and </a:t>
            </a:r>
            <a:r>
              <a:rPr lang="en-US" sz="4300" b="0" dirty="0" smtClean="0">
                <a:solidFill>
                  <a:srgbClr val="343C7E"/>
                </a:solidFill>
                <a:latin typeface="Euclid Flex" charset="0"/>
                <a:ea typeface="Euclid Flex" charset="0"/>
                <a:cs typeface="Euclid Flex" charset="0"/>
              </a:rPr>
              <a:t>“use” </a:t>
            </a:r>
            <a:r>
              <a:rPr lang="en-US" sz="4300" b="0" dirty="0">
                <a:solidFill>
                  <a:srgbClr val="343C7E"/>
                </a:solidFill>
                <a:latin typeface="Euclid Flex" charset="0"/>
                <a:ea typeface="Euclid Flex" charset="0"/>
                <a:cs typeface="Euclid Flex" charset="0"/>
              </a:rPr>
              <a:t>data science </a:t>
            </a:r>
            <a:r>
              <a:rPr lang="en-US" sz="4300" b="0" dirty="0" smtClean="0">
                <a:solidFill>
                  <a:srgbClr val="343C7E"/>
                </a:solidFill>
                <a:latin typeface="Euclid Flex" charset="0"/>
                <a:ea typeface="Euclid Flex" charset="0"/>
                <a:cs typeface="Euclid Flex" charset="0"/>
              </a:rPr>
              <a:t>team mentorship.</a:t>
            </a:r>
            <a:endParaRPr lang="en-US" sz="4300" b="0" dirty="0">
              <a:solidFill>
                <a:srgbClr val="343C7E"/>
              </a:solidFill>
              <a:latin typeface="Euclid Flex" charset="0"/>
              <a:ea typeface="Euclid Flex" charset="0"/>
              <a:cs typeface="Euclid Flex" charset="0"/>
            </a:endParaRPr>
          </a:p>
          <a:p>
            <a:pPr algn="l"/>
            <a:r>
              <a:rPr lang="en-US" dirty="0"/>
              <a:t/>
            </a:r>
            <a:br>
              <a:rPr lang="en-US" dirty="0"/>
            </a:br>
            <a:endParaRPr lang="en-US" dirty="0"/>
          </a:p>
        </p:txBody>
      </p:sp>
    </p:spTree>
    <p:extLst>
      <p:ext uri="{BB962C8B-B14F-4D97-AF65-F5344CB8AC3E}">
        <p14:creationId xmlns:p14="http://schemas.microsoft.com/office/powerpoint/2010/main" val="1438003572"/>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a:extLst>
              <a:ext uri="{FF2B5EF4-FFF2-40B4-BE49-F238E27FC236}">
                <a16:creationId xmlns:a16="http://schemas.microsoft.com/office/drawing/2014/main" id="{94F60F5E-CBB9-AA41-AE2F-07AF968E8376}"/>
              </a:ext>
            </a:extLst>
          </p:cNvPr>
          <p:cNvSpPr/>
          <p:nvPr/>
        </p:nvSpPr>
        <p:spPr>
          <a:xfrm>
            <a:off x="-6795" y="-8353"/>
            <a:ext cx="24397591" cy="13732706"/>
          </a:xfrm>
          <a:prstGeom prst="rect">
            <a:avLst/>
          </a:prstGeom>
          <a:solidFill>
            <a:srgbClr val="183869"/>
          </a:solidFill>
          <a:ln w="3175">
            <a:miter lim="400000"/>
          </a:ln>
        </p:spPr>
        <p:txBody>
          <a:bodyPr lIns="53578" tIns="53578" rIns="53578" bIns="53578" anchor="ctr"/>
          <a:lstStyle/>
          <a:p>
            <a:pPr>
              <a:defRPr sz="2800" b="0">
                <a:solidFill>
                  <a:schemeClr val="accent3"/>
                </a:solidFill>
                <a:latin typeface="+mn-lt"/>
                <a:ea typeface="+mn-ea"/>
                <a:cs typeface="+mn-cs"/>
                <a:sym typeface="Helvetica Neue Medium"/>
              </a:defRPr>
            </a:pPr>
            <a:endParaRPr/>
          </a:p>
        </p:txBody>
      </p:sp>
      <p:sp>
        <p:nvSpPr>
          <p:cNvPr id="3" name="To produce an ecosystem that drives technological innovation and scientific advancement…">
            <a:extLst>
              <a:ext uri="{FF2B5EF4-FFF2-40B4-BE49-F238E27FC236}">
                <a16:creationId xmlns:a16="http://schemas.microsoft.com/office/drawing/2014/main" id="{F4FD1F47-596F-5044-8DDB-9F6C77E13AAB}"/>
              </a:ext>
            </a:extLst>
          </p:cNvPr>
          <p:cNvSpPr txBox="1"/>
          <p:nvPr/>
        </p:nvSpPr>
        <p:spPr>
          <a:xfrm>
            <a:off x="4416391" y="4201807"/>
            <a:ext cx="16645290" cy="6263734"/>
          </a:xfrm>
          <a:prstGeom prst="rect">
            <a:avLst/>
          </a:prstGeom>
          <a:ln w="3175">
            <a:miter lim="400000"/>
          </a:ln>
          <a:extLst>
            <a:ext uri="{C572A759-6A51-4108-AA02-DFA0A04FC94B}">
              <ma14:wrappingTextBoxFlag xmlns="" xmlns:ma14="http://schemas.microsoft.com/office/mac/drawingml/2011/main" val="1"/>
            </a:ext>
          </a:extLst>
        </p:spPr>
        <p:txBody>
          <a:bodyPr wrap="square" lIns="53578" tIns="53578" rIns="53578" bIns="53578" anchor="ctr">
            <a:spAutoFit/>
          </a:bodyPr>
          <a:lstStyle/>
          <a:p>
            <a:pPr algn="l">
              <a:buSzPct val="100000"/>
            </a:pPr>
            <a:r>
              <a:rPr lang="en" sz="5000" dirty="0">
                <a:solidFill>
                  <a:schemeClr val="bg1"/>
                </a:solidFill>
                <a:latin typeface="Euclid Flex" charset="0"/>
                <a:ea typeface="Euclid Flex" charset="0"/>
                <a:cs typeface="Euclid Flex" charset="0"/>
              </a:rPr>
              <a:t>3 workshops</a:t>
            </a:r>
            <a:endParaRPr lang="en-US" sz="5000" dirty="0">
              <a:solidFill>
                <a:schemeClr val="bg1"/>
              </a:solidFill>
              <a:latin typeface="Euclid Flex" charset="0"/>
              <a:ea typeface="Euclid Flex" charset="0"/>
              <a:cs typeface="Euclid Flex" charset="0"/>
            </a:endParaRPr>
          </a:p>
          <a:p>
            <a:pPr algn="l">
              <a:buSzPct val="100000"/>
            </a:pPr>
            <a:endParaRPr lang="en" sz="5000" b="0" dirty="0">
              <a:solidFill>
                <a:schemeClr val="bg1"/>
              </a:solidFill>
              <a:latin typeface="Euclid Flex" charset="0"/>
              <a:ea typeface="Euclid Flex" charset="0"/>
              <a:cs typeface="Euclid Flex" charset="0"/>
            </a:endParaRPr>
          </a:p>
          <a:p>
            <a:pPr marL="857250" indent="-857250" algn="l">
              <a:buSzPct val="100000"/>
              <a:buFont typeface="Arial" charset="0"/>
              <a:buChar char="•"/>
            </a:pPr>
            <a:r>
              <a:rPr lang="en" sz="5000" b="0" dirty="0">
                <a:solidFill>
                  <a:schemeClr val="bg1"/>
                </a:solidFill>
                <a:latin typeface="Euclid Flex" charset="0"/>
                <a:ea typeface="Euclid Flex" charset="0"/>
                <a:cs typeface="Euclid Flex" charset="0"/>
              </a:rPr>
              <a:t>Workshop on </a:t>
            </a:r>
            <a:r>
              <a:rPr lang="en" sz="5000" b="0" dirty="0" smtClean="0">
                <a:solidFill>
                  <a:schemeClr val="bg1"/>
                </a:solidFill>
                <a:latin typeface="Euclid Flex" charset="0"/>
                <a:ea typeface="Euclid Flex" charset="0"/>
                <a:cs typeface="Euclid Flex" charset="0"/>
              </a:rPr>
              <a:t>GANs </a:t>
            </a:r>
            <a:r>
              <a:rPr lang="en" sz="5000" b="0" dirty="0">
                <a:solidFill>
                  <a:schemeClr val="bg1"/>
                </a:solidFill>
                <a:latin typeface="Euclid Flex" charset="0"/>
                <a:ea typeface="Euclid Flex" charset="0"/>
                <a:cs typeface="Euclid Flex" charset="0"/>
              </a:rPr>
              <a:t>(Generative adversarial Networks)</a:t>
            </a:r>
          </a:p>
          <a:p>
            <a:pPr marL="857250" indent="-857250" algn="l">
              <a:buSzPct val="100000"/>
              <a:buFont typeface="Arial" charset="0"/>
              <a:buChar char="•"/>
            </a:pPr>
            <a:endParaRPr lang="en-US" sz="5000" b="0" dirty="0">
              <a:solidFill>
                <a:schemeClr val="bg1"/>
              </a:solidFill>
              <a:latin typeface="Euclid Flex" charset="0"/>
              <a:ea typeface="Euclid Flex" charset="0"/>
              <a:cs typeface="Euclid Flex" charset="0"/>
            </a:endParaRPr>
          </a:p>
          <a:p>
            <a:pPr marL="857250" indent="-857250" algn="l">
              <a:buSzPct val="100000"/>
              <a:buFont typeface="Arial" charset="0"/>
              <a:buChar char="•"/>
            </a:pPr>
            <a:r>
              <a:rPr lang="en" sz="5000" b="0" dirty="0">
                <a:solidFill>
                  <a:schemeClr val="bg1"/>
                </a:solidFill>
                <a:latin typeface="Euclid Flex" charset="0"/>
                <a:ea typeface="Euclid Flex" charset="0"/>
                <a:cs typeface="Euclid Flex" charset="0"/>
              </a:rPr>
              <a:t>Workshop on Reinforcement Learning</a:t>
            </a:r>
            <a:endParaRPr lang="en-US" sz="5000" b="0" dirty="0">
              <a:solidFill>
                <a:schemeClr val="bg1"/>
              </a:solidFill>
              <a:latin typeface="Euclid Flex" charset="0"/>
              <a:ea typeface="Euclid Flex" charset="0"/>
              <a:cs typeface="Euclid Flex" charset="0"/>
            </a:endParaRPr>
          </a:p>
          <a:p>
            <a:pPr marL="857250" indent="-857250" algn="l">
              <a:buSzPct val="100000"/>
              <a:buFont typeface="Arial" charset="0"/>
              <a:buChar char="•"/>
            </a:pPr>
            <a:endParaRPr lang="en" sz="5000" b="0" dirty="0">
              <a:solidFill>
                <a:schemeClr val="bg1"/>
              </a:solidFill>
              <a:latin typeface="Euclid Flex" charset="0"/>
              <a:ea typeface="Euclid Flex" charset="0"/>
              <a:cs typeface="Euclid Flex" charset="0"/>
            </a:endParaRPr>
          </a:p>
          <a:p>
            <a:pPr marL="857250" indent="-857250" algn="l">
              <a:buSzPct val="100000"/>
              <a:buFont typeface="Arial" charset="0"/>
              <a:buChar char="•"/>
            </a:pPr>
            <a:r>
              <a:rPr lang="en" sz="5000" b="0" dirty="0">
                <a:solidFill>
                  <a:schemeClr val="bg1"/>
                </a:solidFill>
                <a:latin typeface="Euclid Flex" charset="0"/>
                <a:ea typeface="Euclid Flex" charset="0"/>
                <a:cs typeface="Euclid Flex" charset="0"/>
              </a:rPr>
              <a:t>Workshop on Scientific Entrepreneurship</a:t>
            </a:r>
          </a:p>
        </p:txBody>
      </p:sp>
      <p:sp>
        <p:nvSpPr>
          <p:cNvPr id="5" name="MISSION">
            <a:extLst>
              <a:ext uri="{FF2B5EF4-FFF2-40B4-BE49-F238E27FC236}">
                <a16:creationId xmlns:a16="http://schemas.microsoft.com/office/drawing/2014/main" id="{EC5B1B14-3810-A74D-A3A0-E429A9C5C279}"/>
              </a:ext>
            </a:extLst>
          </p:cNvPr>
          <p:cNvSpPr txBox="1"/>
          <p:nvPr/>
        </p:nvSpPr>
        <p:spPr>
          <a:xfrm>
            <a:off x="0" y="456306"/>
            <a:ext cx="24384000" cy="1770196"/>
          </a:xfrm>
          <a:prstGeom prst="rect">
            <a:avLst/>
          </a:prstGeom>
          <a:ln w="3175">
            <a:miter lim="400000"/>
          </a:ln>
          <a:extLst>
            <a:ext uri="{C572A759-6A51-4108-AA02-DFA0A04FC94B}">
              <ma14:wrappingTextBoxFlag xmlns="" xmlns:ma14="http://schemas.microsoft.com/office/mac/drawingml/2011/main" val="1"/>
            </a:ext>
          </a:extLst>
        </p:spPr>
        <p:txBody>
          <a:bodyPr wrap="square" lIns="53578" tIns="53578" rIns="53578" bIns="53578" anchor="ctr">
            <a:spAutoFit/>
          </a:bodyPr>
          <a:lstStyle>
            <a:lvl1pPr>
              <a:lnSpc>
                <a:spcPct val="90000"/>
              </a:lnSpc>
              <a:defRPr sz="25400">
                <a:solidFill>
                  <a:srgbClr val="0F376D"/>
                </a:solidFill>
                <a:latin typeface="Euclid Flex"/>
                <a:ea typeface="Euclid Flex"/>
                <a:cs typeface="Euclid Flex"/>
                <a:sym typeface="Euclid Flex"/>
              </a:defRPr>
            </a:lvl1pPr>
          </a:lstStyle>
          <a:p>
            <a:r>
              <a:rPr lang="en" sz="12000" dirty="0" smtClean="0">
                <a:solidFill>
                  <a:schemeClr val="bg1"/>
                </a:solidFill>
              </a:rPr>
              <a:t>AI Bootcamp – Workshops</a:t>
            </a:r>
            <a:endParaRPr sz="12000" dirty="0">
              <a:solidFill>
                <a:schemeClr val="bg1"/>
              </a:solidFill>
            </a:endParaRPr>
          </a:p>
        </p:txBody>
      </p:sp>
    </p:spTree>
    <p:extLst>
      <p:ext uri="{BB962C8B-B14F-4D97-AF65-F5344CB8AC3E}">
        <p14:creationId xmlns:p14="http://schemas.microsoft.com/office/powerpoint/2010/main" val="3293361907"/>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D7E5A757-B9F1-4242-9BE2-322905E750F3}"/>
              </a:ext>
            </a:extLst>
          </p:cNvPr>
          <p:cNvSpPr/>
          <p:nvPr/>
        </p:nvSpPr>
        <p:spPr>
          <a:xfrm>
            <a:off x="-6795" y="-8353"/>
            <a:ext cx="24397591" cy="1757492"/>
          </a:xfrm>
          <a:prstGeom prst="rect">
            <a:avLst/>
          </a:prstGeom>
          <a:solidFill>
            <a:srgbClr val="183869"/>
          </a:solidFill>
          <a:ln w="3175">
            <a:miter lim="400000"/>
          </a:ln>
        </p:spPr>
        <p:txBody>
          <a:bodyPr lIns="53578" tIns="53578" rIns="53578" bIns="53578" anchor="ctr"/>
          <a:lstStyle/>
          <a:p>
            <a:pPr>
              <a:defRPr sz="2800" b="0">
                <a:solidFill>
                  <a:schemeClr val="accent3"/>
                </a:solidFill>
                <a:latin typeface="+mn-lt"/>
                <a:ea typeface="+mn-ea"/>
                <a:cs typeface="+mn-cs"/>
                <a:sym typeface="Helvetica Neue Medium"/>
              </a:defRPr>
            </a:pPr>
            <a:endParaRPr/>
          </a:p>
        </p:txBody>
      </p:sp>
      <p:sp>
        <p:nvSpPr>
          <p:cNvPr id="2" name="MISSION">
            <a:extLst>
              <a:ext uri="{FF2B5EF4-FFF2-40B4-BE49-F238E27FC236}">
                <a16:creationId xmlns:a16="http://schemas.microsoft.com/office/drawing/2014/main" id="{EC5B1B14-3810-A74D-A3A0-E429A9C5C279}"/>
              </a:ext>
            </a:extLst>
          </p:cNvPr>
          <p:cNvSpPr txBox="1"/>
          <p:nvPr/>
        </p:nvSpPr>
        <p:spPr>
          <a:xfrm>
            <a:off x="1733393" y="151494"/>
            <a:ext cx="22006560" cy="1437797"/>
          </a:xfrm>
          <a:prstGeom prst="rect">
            <a:avLst/>
          </a:prstGeom>
          <a:ln w="3175">
            <a:miter lim="400000"/>
          </a:ln>
          <a:extLst>
            <a:ext uri="{C572A759-6A51-4108-AA02-DFA0A04FC94B}">
              <ma14:wrappingTextBoxFlag xmlns="" xmlns:ma14="http://schemas.microsoft.com/office/mac/drawingml/2011/main" val="1"/>
            </a:ext>
          </a:extLst>
        </p:spPr>
        <p:txBody>
          <a:bodyPr wrap="square" lIns="53578" tIns="53578" rIns="53578" bIns="53578" anchor="ctr">
            <a:spAutoFit/>
          </a:bodyPr>
          <a:lstStyle>
            <a:lvl1pPr>
              <a:lnSpc>
                <a:spcPct val="90000"/>
              </a:lnSpc>
              <a:defRPr sz="25400">
                <a:solidFill>
                  <a:srgbClr val="0F376D"/>
                </a:solidFill>
                <a:latin typeface="Euclid Flex"/>
                <a:ea typeface="Euclid Flex"/>
                <a:cs typeface="Euclid Flex"/>
                <a:sym typeface="Euclid Flex"/>
              </a:defRPr>
            </a:lvl1pPr>
          </a:lstStyle>
          <a:p>
            <a:pPr algn="r"/>
            <a:r>
              <a:rPr lang="en" sz="9600" dirty="0">
                <a:solidFill>
                  <a:schemeClr val="bg1"/>
                </a:solidFill>
              </a:rPr>
              <a:t>Speakers</a:t>
            </a:r>
            <a:endParaRPr sz="15000" dirty="0">
              <a:solidFill>
                <a:schemeClr val="bg1"/>
              </a:solidFill>
            </a:endParaRPr>
          </a:p>
        </p:txBody>
      </p:sp>
      <p:pic>
        <p:nvPicPr>
          <p:cNvPr id="3" name="Google Shape;251;p41"/>
          <p:cNvPicPr preferRelativeResize="0"/>
          <p:nvPr/>
        </p:nvPicPr>
        <p:blipFill>
          <a:blip r:embed="rId2">
            <a:alphaModFix/>
          </a:blip>
          <a:stretch>
            <a:fillRect/>
          </a:stretch>
        </p:blipFill>
        <p:spPr>
          <a:xfrm>
            <a:off x="18832487" y="2238998"/>
            <a:ext cx="3177644" cy="3914166"/>
          </a:xfrm>
          <a:prstGeom prst="rect">
            <a:avLst/>
          </a:prstGeom>
          <a:noFill/>
          <a:ln>
            <a:noFill/>
          </a:ln>
        </p:spPr>
      </p:pic>
      <p:pic>
        <p:nvPicPr>
          <p:cNvPr id="4" name="Google Shape;252;p41"/>
          <p:cNvPicPr preferRelativeResize="0"/>
          <p:nvPr/>
        </p:nvPicPr>
        <p:blipFill>
          <a:blip r:embed="rId3">
            <a:alphaModFix/>
          </a:blip>
          <a:stretch>
            <a:fillRect/>
          </a:stretch>
        </p:blipFill>
        <p:spPr>
          <a:xfrm>
            <a:off x="10514817" y="2238997"/>
            <a:ext cx="3354365" cy="3914166"/>
          </a:xfrm>
          <a:prstGeom prst="rect">
            <a:avLst/>
          </a:prstGeom>
          <a:noFill/>
          <a:ln>
            <a:noFill/>
          </a:ln>
        </p:spPr>
      </p:pic>
      <p:pic>
        <p:nvPicPr>
          <p:cNvPr id="5" name="Google Shape;253;p41"/>
          <p:cNvPicPr preferRelativeResize="0"/>
          <p:nvPr/>
        </p:nvPicPr>
        <p:blipFill>
          <a:blip r:embed="rId4">
            <a:alphaModFix/>
          </a:blip>
          <a:stretch>
            <a:fillRect/>
          </a:stretch>
        </p:blipFill>
        <p:spPr>
          <a:xfrm>
            <a:off x="2524716" y="2239932"/>
            <a:ext cx="3564144" cy="3913231"/>
          </a:xfrm>
          <a:prstGeom prst="rect">
            <a:avLst/>
          </a:prstGeom>
          <a:noFill/>
          <a:ln>
            <a:noFill/>
          </a:ln>
        </p:spPr>
      </p:pic>
      <p:sp>
        <p:nvSpPr>
          <p:cNvPr id="6" name="To produce an ecosystem that drives technological innovation and scientific advancement…">
            <a:extLst>
              <a:ext uri="{FF2B5EF4-FFF2-40B4-BE49-F238E27FC236}">
                <a16:creationId xmlns:a16="http://schemas.microsoft.com/office/drawing/2014/main" id="{F4FD1F47-596F-5044-8DDB-9F6C77E13AAB}"/>
              </a:ext>
            </a:extLst>
          </p:cNvPr>
          <p:cNvSpPr txBox="1"/>
          <p:nvPr/>
        </p:nvSpPr>
        <p:spPr>
          <a:xfrm>
            <a:off x="644047" y="6542344"/>
            <a:ext cx="7025621" cy="7219123"/>
          </a:xfrm>
          <a:prstGeom prst="rect">
            <a:avLst/>
          </a:prstGeom>
          <a:ln w="3175">
            <a:miter lim="400000"/>
          </a:ln>
          <a:extLst>
            <a:ext uri="{C572A759-6A51-4108-AA02-DFA0A04FC94B}">
              <ma14:wrappingTextBoxFlag xmlns="" xmlns:ma14="http://schemas.microsoft.com/office/mac/drawingml/2011/main" val="1"/>
            </a:ext>
          </a:extLst>
        </p:spPr>
        <p:txBody>
          <a:bodyPr wrap="square" lIns="53578" tIns="53578" rIns="53578" bIns="53578" anchor="ctr">
            <a:spAutoFit/>
          </a:bodyPr>
          <a:lstStyle/>
          <a:p>
            <a:pPr lvl="0">
              <a:lnSpc>
                <a:spcPct val="110000"/>
              </a:lnSpc>
              <a:buClr>
                <a:schemeClr val="dk1"/>
              </a:buClr>
              <a:buSzPts val="1100"/>
            </a:pPr>
            <a:r>
              <a:rPr lang="en" sz="2500" dirty="0">
                <a:solidFill>
                  <a:schemeClr val="tx2">
                    <a:lumMod val="75000"/>
                  </a:schemeClr>
                </a:solidFill>
              </a:rPr>
              <a:t>Dr. Davit Ghazaryan</a:t>
            </a:r>
          </a:p>
          <a:p>
            <a:pPr lvl="0">
              <a:lnSpc>
                <a:spcPct val="110000"/>
              </a:lnSpc>
              <a:buClr>
                <a:schemeClr val="dk1"/>
              </a:buClr>
              <a:buSzPts val="1100"/>
            </a:pPr>
            <a:r>
              <a:rPr lang="en" sz="2500" dirty="0">
                <a:solidFill>
                  <a:schemeClr val="tx2">
                    <a:lumMod val="75000"/>
                  </a:schemeClr>
                </a:solidFill>
              </a:rPr>
              <a:t>Senior Research Associate (Data Scientist), ASCENT</a:t>
            </a:r>
          </a:p>
          <a:p>
            <a:pPr lvl="0">
              <a:lnSpc>
                <a:spcPct val="115000"/>
              </a:lnSpc>
              <a:spcBef>
                <a:spcPts val="2300"/>
              </a:spcBef>
              <a:buClr>
                <a:schemeClr val="dk1"/>
              </a:buClr>
              <a:buSzPts val="1100"/>
            </a:pPr>
            <a:r>
              <a:rPr lang="en" sz="2500" b="0" dirty="0">
                <a:solidFill>
                  <a:schemeClr val="tx2">
                    <a:lumMod val="75000"/>
                  </a:schemeClr>
                </a:solidFill>
              </a:rPr>
              <a:t>Davit Ghazaryan is a Senior Research Associate (Data Scientist) at ASCENT. He holds a PhD in technical sciences and has a strong background in Machine Learning and other related areas. He is also familiar with recommender systems and has a good understanding of Control and Automation systems, Operation Research, Numerical Methods and Decision-Making. </a:t>
            </a:r>
          </a:p>
          <a:p>
            <a:pPr lvl="0">
              <a:lnSpc>
                <a:spcPct val="115000"/>
              </a:lnSpc>
              <a:spcBef>
                <a:spcPts val="2300"/>
              </a:spcBef>
              <a:buClr>
                <a:schemeClr val="dk1"/>
              </a:buClr>
              <a:buSzPts val="1100"/>
            </a:pPr>
            <a:r>
              <a:rPr lang="en" sz="2500" b="0" dirty="0">
                <a:solidFill>
                  <a:schemeClr val="tx2">
                    <a:lumMod val="75000"/>
                  </a:schemeClr>
                </a:solidFill>
              </a:rPr>
              <a:t>Current Fields of Interest: Machine Learning, Generative algorithms, and Optical Character Recognition.</a:t>
            </a:r>
          </a:p>
          <a:p>
            <a:pPr lvl="0"/>
            <a:endParaRPr lang="en" sz="2500" b="0" dirty="0">
              <a:solidFill>
                <a:schemeClr val="tx2">
                  <a:lumMod val="75000"/>
                </a:schemeClr>
              </a:solidFill>
            </a:endParaRPr>
          </a:p>
        </p:txBody>
      </p:sp>
      <p:sp>
        <p:nvSpPr>
          <p:cNvPr id="7" name="To produce an ecosystem that drives technological innovation and scientific advancement…">
            <a:extLst>
              <a:ext uri="{FF2B5EF4-FFF2-40B4-BE49-F238E27FC236}">
                <a16:creationId xmlns:a16="http://schemas.microsoft.com/office/drawing/2014/main" id="{F4FD1F47-596F-5044-8DDB-9F6C77E13AAB}"/>
              </a:ext>
            </a:extLst>
          </p:cNvPr>
          <p:cNvSpPr txBox="1"/>
          <p:nvPr/>
        </p:nvSpPr>
        <p:spPr>
          <a:xfrm>
            <a:off x="8519179" y="6554842"/>
            <a:ext cx="7025621" cy="6456094"/>
          </a:xfrm>
          <a:prstGeom prst="rect">
            <a:avLst/>
          </a:prstGeom>
          <a:ln w="3175">
            <a:miter lim="400000"/>
          </a:ln>
          <a:extLst>
            <a:ext uri="{C572A759-6A51-4108-AA02-DFA0A04FC94B}">
              <ma14:wrappingTextBoxFlag xmlns="" xmlns:ma14="http://schemas.microsoft.com/office/mac/drawingml/2011/main" val="1"/>
            </a:ext>
          </a:extLst>
        </p:spPr>
        <p:txBody>
          <a:bodyPr wrap="square" lIns="53578" tIns="53578" rIns="53578" bIns="53578" anchor="ctr">
            <a:spAutoFit/>
          </a:bodyPr>
          <a:lstStyle/>
          <a:p>
            <a:pPr lvl="0">
              <a:lnSpc>
                <a:spcPct val="110000"/>
              </a:lnSpc>
              <a:buClr>
                <a:schemeClr val="dk1"/>
              </a:buClr>
              <a:buSzPts val="1100"/>
            </a:pPr>
            <a:r>
              <a:rPr lang="en" sz="2500" dirty="0" err="1">
                <a:solidFill>
                  <a:schemeClr val="tx2">
                    <a:lumMod val="75000"/>
                  </a:schemeClr>
                </a:solidFill>
              </a:rPr>
              <a:t>Vardan</a:t>
            </a:r>
            <a:r>
              <a:rPr lang="en" sz="2500" dirty="0">
                <a:solidFill>
                  <a:schemeClr val="tx2">
                    <a:lumMod val="75000"/>
                  </a:schemeClr>
                </a:solidFill>
              </a:rPr>
              <a:t> </a:t>
            </a:r>
            <a:r>
              <a:rPr lang="en" sz="2500" dirty="0" err="1">
                <a:solidFill>
                  <a:schemeClr val="tx2">
                    <a:lumMod val="75000"/>
                  </a:schemeClr>
                </a:solidFill>
              </a:rPr>
              <a:t>Harutyunyan</a:t>
            </a:r>
            <a:endParaRPr lang="en" sz="2500" dirty="0">
              <a:solidFill>
                <a:schemeClr val="tx2">
                  <a:lumMod val="75000"/>
                </a:schemeClr>
              </a:solidFill>
            </a:endParaRPr>
          </a:p>
          <a:p>
            <a:pPr lvl="0">
              <a:lnSpc>
                <a:spcPct val="110000"/>
              </a:lnSpc>
              <a:buClr>
                <a:schemeClr val="dk1"/>
              </a:buClr>
              <a:buSzPts val="1100"/>
            </a:pPr>
            <a:r>
              <a:rPr lang="en" sz="2500" dirty="0">
                <a:solidFill>
                  <a:schemeClr val="tx2">
                    <a:lumMod val="75000"/>
                  </a:schemeClr>
                </a:solidFill>
              </a:rPr>
              <a:t>Research Associate (Data Scientist), ASCENT</a:t>
            </a:r>
            <a:endParaRPr lang="en-US" sz="2500" dirty="0">
              <a:solidFill>
                <a:schemeClr val="tx2">
                  <a:lumMod val="75000"/>
                </a:schemeClr>
              </a:solidFill>
            </a:endParaRPr>
          </a:p>
          <a:p>
            <a:pPr lvl="0">
              <a:lnSpc>
                <a:spcPct val="110000"/>
              </a:lnSpc>
              <a:buClr>
                <a:schemeClr val="dk1"/>
              </a:buClr>
              <a:buSzPts val="1100"/>
            </a:pPr>
            <a:endParaRPr lang="en" sz="2500" dirty="0">
              <a:solidFill>
                <a:schemeClr val="tx2">
                  <a:lumMod val="75000"/>
                </a:schemeClr>
              </a:solidFill>
            </a:endParaRPr>
          </a:p>
          <a:p>
            <a:pPr lvl="0">
              <a:lnSpc>
                <a:spcPct val="110000"/>
              </a:lnSpc>
              <a:buClr>
                <a:schemeClr val="dk1"/>
              </a:buClr>
              <a:buSzPts val="1100"/>
            </a:pPr>
            <a:endParaRPr lang="en-US" sz="2500" b="0" dirty="0">
              <a:solidFill>
                <a:schemeClr val="tx2">
                  <a:lumMod val="75000"/>
                </a:schemeClr>
              </a:solidFill>
            </a:endParaRPr>
          </a:p>
          <a:p>
            <a:pPr lvl="0">
              <a:lnSpc>
                <a:spcPct val="110000"/>
              </a:lnSpc>
              <a:buClr>
                <a:schemeClr val="dk1"/>
              </a:buClr>
              <a:buSzPts val="1100"/>
            </a:pPr>
            <a:r>
              <a:rPr lang="en" sz="2500" b="0" dirty="0" err="1">
                <a:solidFill>
                  <a:schemeClr val="tx2">
                    <a:lumMod val="75000"/>
                  </a:schemeClr>
                </a:solidFill>
              </a:rPr>
              <a:t>Vardan</a:t>
            </a:r>
            <a:r>
              <a:rPr lang="en" sz="2500" b="0" dirty="0">
                <a:solidFill>
                  <a:schemeClr val="tx2">
                    <a:lumMod val="75000"/>
                  </a:schemeClr>
                </a:solidFill>
              </a:rPr>
              <a:t> </a:t>
            </a:r>
            <a:r>
              <a:rPr lang="en" sz="2500" b="0" dirty="0" err="1">
                <a:solidFill>
                  <a:schemeClr val="tx2">
                    <a:lumMod val="75000"/>
                  </a:schemeClr>
                </a:solidFill>
              </a:rPr>
              <a:t>Harutyunyan</a:t>
            </a:r>
            <a:r>
              <a:rPr lang="en" sz="2500" b="0" dirty="0">
                <a:solidFill>
                  <a:schemeClr val="tx2">
                    <a:lumMod val="75000"/>
                  </a:schemeClr>
                </a:solidFill>
              </a:rPr>
              <a:t> is a Research Associate (Data Scientist) at ASCENT. With a background in both academic research and industry, </a:t>
            </a:r>
            <a:r>
              <a:rPr lang="en" sz="2500" b="0" dirty="0" err="1">
                <a:solidFill>
                  <a:schemeClr val="tx2">
                    <a:lumMod val="75000"/>
                  </a:schemeClr>
                </a:solidFill>
              </a:rPr>
              <a:t>Vardan</a:t>
            </a:r>
            <a:r>
              <a:rPr lang="en" sz="2500" b="0" dirty="0">
                <a:solidFill>
                  <a:schemeClr val="tx2">
                    <a:lumMod val="75000"/>
                  </a:schemeClr>
                </a:solidFill>
              </a:rPr>
              <a:t> has experience in applying ML and statistical methods to the social sciences, biostatistics, credit scoring, and time series analysis.</a:t>
            </a:r>
          </a:p>
          <a:p>
            <a:pPr lvl="0">
              <a:lnSpc>
                <a:spcPct val="110000"/>
              </a:lnSpc>
              <a:buClr>
                <a:schemeClr val="dk1"/>
              </a:buClr>
              <a:buSzPts val="1100"/>
            </a:pPr>
            <a:r>
              <a:rPr lang="en" sz="2500" b="0" dirty="0">
                <a:solidFill>
                  <a:schemeClr val="tx2">
                    <a:lumMod val="75000"/>
                  </a:schemeClr>
                </a:solidFill>
              </a:rPr>
              <a:t>Current Fields of Interest: Bayesian Modeling, Multi-Agent Reinforcement Learning, and Information Theory.</a:t>
            </a:r>
          </a:p>
          <a:p>
            <a:pPr lvl="0">
              <a:lnSpc>
                <a:spcPct val="110000"/>
              </a:lnSpc>
              <a:buClr>
                <a:schemeClr val="dk1"/>
              </a:buClr>
              <a:buSzPts val="1100"/>
            </a:pPr>
            <a:endParaRPr lang="en" sz="2500" b="0" dirty="0">
              <a:solidFill>
                <a:schemeClr val="tx2">
                  <a:lumMod val="75000"/>
                </a:schemeClr>
              </a:solidFill>
            </a:endParaRPr>
          </a:p>
          <a:p>
            <a:pPr lvl="0">
              <a:lnSpc>
                <a:spcPct val="110000"/>
              </a:lnSpc>
              <a:buClr>
                <a:schemeClr val="dk1"/>
              </a:buClr>
              <a:buSzPts val="1100"/>
            </a:pPr>
            <a:endParaRPr lang="en" sz="2500" b="0" dirty="0">
              <a:solidFill>
                <a:schemeClr val="tx2">
                  <a:lumMod val="75000"/>
                </a:schemeClr>
              </a:solidFill>
            </a:endParaRPr>
          </a:p>
        </p:txBody>
      </p:sp>
      <p:sp>
        <p:nvSpPr>
          <p:cNvPr id="8" name="To produce an ecosystem that drives technological innovation and scientific advancement…">
            <a:extLst>
              <a:ext uri="{FF2B5EF4-FFF2-40B4-BE49-F238E27FC236}">
                <a16:creationId xmlns:a16="http://schemas.microsoft.com/office/drawing/2014/main" id="{F4FD1F47-596F-5044-8DDB-9F6C77E13AAB}"/>
              </a:ext>
            </a:extLst>
          </p:cNvPr>
          <p:cNvSpPr txBox="1"/>
          <p:nvPr/>
        </p:nvSpPr>
        <p:spPr>
          <a:xfrm>
            <a:off x="16718299" y="6941748"/>
            <a:ext cx="7025621" cy="6420315"/>
          </a:xfrm>
          <a:prstGeom prst="rect">
            <a:avLst/>
          </a:prstGeom>
          <a:ln w="3175">
            <a:miter lim="400000"/>
          </a:ln>
          <a:extLst>
            <a:ext uri="{C572A759-6A51-4108-AA02-DFA0A04FC94B}">
              <ma14:wrappingTextBoxFlag xmlns="" xmlns:ma14="http://schemas.microsoft.com/office/mac/drawingml/2011/main" val="1"/>
            </a:ext>
          </a:extLst>
        </p:spPr>
        <p:txBody>
          <a:bodyPr wrap="square" lIns="53578" tIns="53578" rIns="53578" bIns="53578" anchor="ctr">
            <a:spAutoFit/>
          </a:bodyPr>
          <a:lstStyle/>
          <a:p>
            <a:pPr lvl="0">
              <a:lnSpc>
                <a:spcPct val="110000"/>
              </a:lnSpc>
              <a:buClr>
                <a:schemeClr val="dk1"/>
              </a:buClr>
              <a:buSzPts val="1100"/>
            </a:pPr>
            <a:r>
              <a:rPr lang="en" sz="2500" dirty="0" err="1">
                <a:solidFill>
                  <a:schemeClr val="tx2">
                    <a:lumMod val="75000"/>
                  </a:schemeClr>
                </a:solidFill>
              </a:rPr>
              <a:t>Mher</a:t>
            </a:r>
            <a:r>
              <a:rPr lang="en" sz="2500" dirty="0">
                <a:solidFill>
                  <a:schemeClr val="tx2">
                    <a:lumMod val="75000"/>
                  </a:schemeClr>
                </a:solidFill>
              </a:rPr>
              <a:t> </a:t>
            </a:r>
            <a:r>
              <a:rPr lang="en" sz="2500" dirty="0" err="1">
                <a:solidFill>
                  <a:schemeClr val="tx2">
                    <a:lumMod val="75000"/>
                  </a:schemeClr>
                </a:solidFill>
              </a:rPr>
              <a:t>Matevosyan</a:t>
            </a:r>
            <a:endParaRPr lang="en" sz="2500" dirty="0">
              <a:solidFill>
                <a:schemeClr val="tx2">
                  <a:lumMod val="75000"/>
                </a:schemeClr>
              </a:solidFill>
            </a:endParaRPr>
          </a:p>
          <a:p>
            <a:pPr lvl="0">
              <a:lnSpc>
                <a:spcPct val="110000"/>
              </a:lnSpc>
              <a:buClr>
                <a:schemeClr val="dk1"/>
              </a:buClr>
              <a:buSzPts val="1100"/>
            </a:pPr>
            <a:r>
              <a:rPr lang="en" sz="2500" dirty="0">
                <a:solidFill>
                  <a:schemeClr val="tx2">
                    <a:lumMod val="75000"/>
                  </a:schemeClr>
                </a:solidFill>
              </a:rPr>
              <a:t>Data Science Expert, FAST</a:t>
            </a:r>
            <a:endParaRPr lang="en-US" sz="2500" dirty="0">
              <a:solidFill>
                <a:schemeClr val="tx2">
                  <a:lumMod val="75000"/>
                </a:schemeClr>
              </a:solidFill>
            </a:endParaRPr>
          </a:p>
          <a:p>
            <a:pPr lvl="0">
              <a:lnSpc>
                <a:spcPct val="110000"/>
              </a:lnSpc>
              <a:buClr>
                <a:schemeClr val="dk1"/>
              </a:buClr>
              <a:buSzPts val="1100"/>
            </a:pPr>
            <a:endParaRPr lang="en" sz="2500" dirty="0">
              <a:solidFill>
                <a:schemeClr val="tx2">
                  <a:lumMod val="75000"/>
                </a:schemeClr>
              </a:solidFill>
            </a:endParaRPr>
          </a:p>
          <a:p>
            <a:pPr lvl="0">
              <a:lnSpc>
                <a:spcPct val="110000"/>
              </a:lnSpc>
              <a:buClr>
                <a:schemeClr val="dk1"/>
              </a:buClr>
              <a:buSzPts val="1100"/>
            </a:pPr>
            <a:r>
              <a:rPr lang="en" sz="2500" b="0" dirty="0" err="1">
                <a:solidFill>
                  <a:schemeClr val="tx2">
                    <a:lumMod val="75000"/>
                  </a:schemeClr>
                </a:solidFill>
              </a:rPr>
              <a:t>Mher</a:t>
            </a:r>
            <a:r>
              <a:rPr lang="en" sz="2500" b="0" dirty="0">
                <a:solidFill>
                  <a:schemeClr val="tx2">
                    <a:lumMod val="75000"/>
                  </a:schemeClr>
                </a:solidFill>
              </a:rPr>
              <a:t> </a:t>
            </a:r>
            <a:r>
              <a:rPr lang="en" sz="2500" b="0" dirty="0" err="1">
                <a:solidFill>
                  <a:schemeClr val="tx2">
                    <a:lumMod val="75000"/>
                  </a:schemeClr>
                </a:solidFill>
              </a:rPr>
              <a:t>Matevosyan</a:t>
            </a:r>
            <a:r>
              <a:rPr lang="en" sz="2500" b="0" dirty="0">
                <a:solidFill>
                  <a:schemeClr val="tx2">
                    <a:lumMod val="75000"/>
                  </a:schemeClr>
                </a:solidFill>
              </a:rPr>
              <a:t> is a Data Science Expert at FAST. He has experience in industry applications as well as academic research. He has worked on customer churn analysis, machine learning models for loan default prediction, NLP on information extraction, Deep Learning algorithms application in Computer Vision and </a:t>
            </a:r>
            <a:r>
              <a:rPr lang="en" sz="2500" b="0" dirty="0" err="1">
                <a:solidFill>
                  <a:schemeClr val="tx2">
                    <a:lumMod val="75000"/>
                  </a:schemeClr>
                </a:solidFill>
              </a:rPr>
              <a:t>IoT</a:t>
            </a:r>
            <a:r>
              <a:rPr lang="en" sz="2500" b="0" dirty="0">
                <a:solidFill>
                  <a:schemeClr val="tx2">
                    <a:lumMod val="75000"/>
                  </a:schemeClr>
                </a:solidFill>
              </a:rPr>
              <a:t>.</a:t>
            </a:r>
          </a:p>
          <a:p>
            <a:pPr lvl="0">
              <a:lnSpc>
                <a:spcPct val="110000"/>
              </a:lnSpc>
              <a:buClr>
                <a:schemeClr val="dk1"/>
              </a:buClr>
              <a:buSzPts val="1100"/>
            </a:pPr>
            <a:r>
              <a:rPr lang="en" sz="2500" b="0" dirty="0">
                <a:solidFill>
                  <a:schemeClr val="tx2">
                    <a:lumMod val="75000"/>
                  </a:schemeClr>
                </a:solidFill>
              </a:rPr>
              <a:t>Current Fields of Interest: Deep Learning, Reinforcement Learning, Generative and </a:t>
            </a:r>
            <a:r>
              <a:rPr lang="en" sz="2500" b="0" dirty="0" err="1">
                <a:solidFill>
                  <a:schemeClr val="tx2">
                    <a:lumMod val="75000"/>
                  </a:schemeClr>
                </a:solidFill>
              </a:rPr>
              <a:t>Variational</a:t>
            </a:r>
            <a:r>
              <a:rPr lang="en" sz="2500" b="0" dirty="0">
                <a:solidFill>
                  <a:schemeClr val="tx2">
                    <a:lumMod val="75000"/>
                  </a:schemeClr>
                </a:solidFill>
              </a:rPr>
              <a:t> Inference Models.</a:t>
            </a:r>
          </a:p>
          <a:p>
            <a:pPr lvl="0">
              <a:lnSpc>
                <a:spcPct val="110000"/>
              </a:lnSpc>
              <a:buClr>
                <a:schemeClr val="dk1"/>
              </a:buClr>
              <a:buSzPts val="1100"/>
            </a:pPr>
            <a:endParaRPr lang="en" sz="2500" b="0" dirty="0">
              <a:solidFill>
                <a:schemeClr val="tx2">
                  <a:lumMod val="75000"/>
                </a:schemeClr>
              </a:solidFill>
            </a:endParaRPr>
          </a:p>
        </p:txBody>
      </p:sp>
      <p:pic>
        <p:nvPicPr>
          <p:cNvPr id="10" name="Picture 9">
            <a:extLst>
              <a:ext uri="{FF2B5EF4-FFF2-40B4-BE49-F238E27FC236}">
                <a16:creationId xmlns:a16="http://schemas.microsoft.com/office/drawing/2014/main" id="{06AB9471-867D-AF4D-B433-83B021F8EDDF}"/>
              </a:ext>
            </a:extLst>
          </p:cNvPr>
          <p:cNvPicPr>
            <a:picLocks noChangeAspect="1"/>
          </p:cNvPicPr>
          <p:nvPr/>
        </p:nvPicPr>
        <p:blipFill>
          <a:blip r:embed="rId5"/>
          <a:stretch>
            <a:fillRect/>
          </a:stretch>
        </p:blipFill>
        <p:spPr>
          <a:xfrm>
            <a:off x="644047" y="503912"/>
            <a:ext cx="4117063" cy="732962"/>
          </a:xfrm>
          <a:prstGeom prst="rect">
            <a:avLst/>
          </a:prstGeom>
        </p:spPr>
      </p:pic>
    </p:spTree>
    <p:extLst>
      <p:ext uri="{BB962C8B-B14F-4D97-AF65-F5344CB8AC3E}">
        <p14:creationId xmlns:p14="http://schemas.microsoft.com/office/powerpoint/2010/main" val="868100202"/>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D7E5A757-B9F1-4242-9BE2-322905E750F3}"/>
              </a:ext>
            </a:extLst>
          </p:cNvPr>
          <p:cNvSpPr/>
          <p:nvPr/>
        </p:nvSpPr>
        <p:spPr>
          <a:xfrm>
            <a:off x="-6795" y="-8353"/>
            <a:ext cx="24397591" cy="1757492"/>
          </a:xfrm>
          <a:prstGeom prst="rect">
            <a:avLst/>
          </a:prstGeom>
          <a:solidFill>
            <a:srgbClr val="183869"/>
          </a:solidFill>
          <a:ln w="3175">
            <a:miter lim="400000"/>
          </a:ln>
        </p:spPr>
        <p:txBody>
          <a:bodyPr lIns="53578" tIns="53578" rIns="53578" bIns="53578" anchor="ctr"/>
          <a:lstStyle/>
          <a:p>
            <a:pPr>
              <a:defRPr sz="2800" b="0">
                <a:solidFill>
                  <a:schemeClr val="accent3"/>
                </a:solidFill>
                <a:latin typeface="+mn-lt"/>
                <a:ea typeface="+mn-ea"/>
                <a:cs typeface="+mn-cs"/>
                <a:sym typeface="Helvetica Neue Medium"/>
              </a:defRPr>
            </a:pPr>
            <a:endParaRPr/>
          </a:p>
        </p:txBody>
      </p:sp>
      <p:sp>
        <p:nvSpPr>
          <p:cNvPr id="6" name="To produce an ecosystem that drives technological innovation and scientific advancement…">
            <a:extLst>
              <a:ext uri="{FF2B5EF4-FFF2-40B4-BE49-F238E27FC236}">
                <a16:creationId xmlns:a16="http://schemas.microsoft.com/office/drawing/2014/main" id="{F4FD1F47-596F-5044-8DDB-9F6C77E13AAB}"/>
              </a:ext>
            </a:extLst>
          </p:cNvPr>
          <p:cNvSpPr txBox="1"/>
          <p:nvPr/>
        </p:nvSpPr>
        <p:spPr>
          <a:xfrm>
            <a:off x="644047" y="6976037"/>
            <a:ext cx="7025621" cy="6000136"/>
          </a:xfrm>
          <a:prstGeom prst="rect">
            <a:avLst/>
          </a:prstGeom>
          <a:ln w="3175">
            <a:miter lim="400000"/>
          </a:ln>
          <a:extLst>
            <a:ext uri="{C572A759-6A51-4108-AA02-DFA0A04FC94B}">
              <ma14:wrappingTextBoxFlag xmlns="" xmlns:ma14="http://schemas.microsoft.com/office/mac/drawingml/2011/main" val="1"/>
            </a:ext>
          </a:extLst>
        </p:spPr>
        <p:txBody>
          <a:bodyPr wrap="square" lIns="53578" tIns="53578" rIns="53578" bIns="53578" anchor="ctr">
            <a:spAutoFit/>
          </a:bodyPr>
          <a:lstStyle/>
          <a:p>
            <a:pPr lvl="0">
              <a:lnSpc>
                <a:spcPct val="110000"/>
              </a:lnSpc>
              <a:buClr>
                <a:schemeClr val="dk1"/>
              </a:buClr>
              <a:buSzPts val="1100"/>
            </a:pPr>
            <a:r>
              <a:rPr lang="en-US" sz="2500" dirty="0" err="1">
                <a:solidFill>
                  <a:schemeClr val="tx2">
                    <a:lumMod val="75000"/>
                  </a:schemeClr>
                </a:solidFill>
              </a:rPr>
              <a:t>Khoren</a:t>
            </a:r>
            <a:r>
              <a:rPr lang="en-US" sz="2500" dirty="0">
                <a:solidFill>
                  <a:schemeClr val="tx2">
                    <a:lumMod val="75000"/>
                  </a:schemeClr>
                </a:solidFill>
              </a:rPr>
              <a:t> </a:t>
            </a:r>
            <a:r>
              <a:rPr lang="en-US" sz="2500" dirty="0" err="1">
                <a:solidFill>
                  <a:schemeClr val="tx2">
                    <a:lumMod val="75000"/>
                  </a:schemeClr>
                </a:solidFill>
              </a:rPr>
              <a:t>Petrosyan</a:t>
            </a:r>
            <a:r>
              <a:rPr lang="en-US" sz="2500" dirty="0">
                <a:solidFill>
                  <a:schemeClr val="tx2">
                    <a:lumMod val="75000"/>
                  </a:schemeClr>
                </a:solidFill>
              </a:rPr>
              <a:t> Machine Learning Engineer, </a:t>
            </a:r>
            <a:r>
              <a:rPr lang="en-US" sz="2500" dirty="0" err="1" smtClean="0">
                <a:solidFill>
                  <a:schemeClr val="tx2">
                    <a:lumMod val="75000"/>
                  </a:schemeClr>
                </a:solidFill>
              </a:rPr>
              <a:t>SoftConstruct</a:t>
            </a:r>
            <a:endParaRPr lang="en-US" sz="2500" dirty="0" smtClean="0">
              <a:solidFill>
                <a:schemeClr val="tx2">
                  <a:lumMod val="75000"/>
                </a:schemeClr>
              </a:solidFill>
            </a:endParaRPr>
          </a:p>
          <a:p>
            <a:pPr lvl="0">
              <a:lnSpc>
                <a:spcPct val="110000"/>
              </a:lnSpc>
              <a:buClr>
                <a:schemeClr val="dk1"/>
              </a:buClr>
              <a:buSzPts val="1100"/>
            </a:pPr>
            <a:endParaRPr lang="en-US" sz="2500" b="0" dirty="0">
              <a:solidFill>
                <a:schemeClr val="tx2">
                  <a:lumMod val="75000"/>
                </a:schemeClr>
              </a:solidFill>
            </a:endParaRPr>
          </a:p>
          <a:p>
            <a:pPr lvl="0">
              <a:lnSpc>
                <a:spcPct val="110000"/>
              </a:lnSpc>
              <a:buClr>
                <a:schemeClr val="dk1"/>
              </a:buClr>
              <a:buSzPts val="1100"/>
            </a:pPr>
            <a:r>
              <a:rPr lang="en-US" sz="2500" b="0" dirty="0" smtClean="0">
                <a:solidFill>
                  <a:schemeClr val="tx2">
                    <a:lumMod val="75000"/>
                  </a:schemeClr>
                </a:solidFill>
              </a:rPr>
              <a:t> </a:t>
            </a:r>
            <a:r>
              <a:rPr lang="en-US" sz="2500" b="0" dirty="0" err="1">
                <a:solidFill>
                  <a:schemeClr val="tx2">
                    <a:lumMod val="75000"/>
                  </a:schemeClr>
                </a:solidFill>
              </a:rPr>
              <a:t>Khoren</a:t>
            </a:r>
            <a:r>
              <a:rPr lang="en-US" sz="2500" b="0" dirty="0">
                <a:solidFill>
                  <a:schemeClr val="tx2">
                    <a:lumMod val="75000"/>
                  </a:schemeClr>
                </a:solidFill>
              </a:rPr>
              <a:t> leads the Machine Learning Team at </a:t>
            </a:r>
            <a:r>
              <a:rPr lang="en-US" sz="2500" b="0" dirty="0" err="1">
                <a:solidFill>
                  <a:schemeClr val="tx2">
                    <a:lumMod val="75000"/>
                  </a:schemeClr>
                </a:solidFill>
              </a:rPr>
              <a:t>SoftConstruct</a:t>
            </a:r>
            <a:r>
              <a:rPr lang="en-US" sz="2500" b="0" dirty="0">
                <a:solidFill>
                  <a:schemeClr val="tx2">
                    <a:lumMod val="75000"/>
                  </a:schemeClr>
                </a:solidFill>
              </a:rPr>
              <a:t>, working on customer data in churn prediction, computer vision tasks like </a:t>
            </a:r>
            <a:r>
              <a:rPr lang="en-US" sz="2500" b="0" dirty="0" smtClean="0">
                <a:solidFill>
                  <a:schemeClr val="tx2">
                    <a:lumMod val="75000"/>
                  </a:schemeClr>
                </a:solidFill>
              </a:rPr>
              <a:t>object </a:t>
            </a:r>
            <a:r>
              <a:rPr lang="en-US" sz="2500" b="0" dirty="0">
                <a:solidFill>
                  <a:schemeClr val="tx2">
                    <a:lumMod val="75000"/>
                  </a:schemeClr>
                </a:solidFill>
              </a:rPr>
              <a:t>detection in highly unbalanced datasets from video feed, developing a voice based chat bot called </a:t>
            </a:r>
            <a:r>
              <a:rPr lang="en-US" sz="2500" b="0" dirty="0" err="1">
                <a:solidFill>
                  <a:schemeClr val="tx2">
                    <a:lumMod val="75000"/>
                  </a:schemeClr>
                </a:solidFill>
              </a:rPr>
              <a:t>hoory</a:t>
            </a:r>
            <a:r>
              <a:rPr lang="en-US" sz="2500" b="0" dirty="0">
                <a:solidFill>
                  <a:schemeClr val="tx2">
                    <a:lumMod val="75000"/>
                  </a:schemeClr>
                </a:solidFill>
              </a:rPr>
              <a:t>. </a:t>
            </a:r>
            <a:r>
              <a:rPr lang="en-US" sz="2500" b="0" dirty="0" err="1">
                <a:solidFill>
                  <a:schemeClr val="tx2">
                    <a:lumMod val="75000"/>
                  </a:schemeClr>
                </a:solidFill>
              </a:rPr>
              <a:t>Khoren</a:t>
            </a:r>
            <a:r>
              <a:rPr lang="en-US" sz="2500" b="0" dirty="0">
                <a:solidFill>
                  <a:schemeClr val="tx2">
                    <a:lumMod val="75000"/>
                  </a:schemeClr>
                </a:solidFill>
              </a:rPr>
              <a:t> also </a:t>
            </a:r>
            <a:r>
              <a:rPr lang="en-US" sz="2500" b="0" dirty="0" smtClean="0">
                <a:solidFill>
                  <a:schemeClr val="tx2">
                    <a:lumMod val="75000"/>
                  </a:schemeClr>
                </a:solidFill>
              </a:rPr>
              <a:t>taught </a:t>
            </a:r>
            <a:r>
              <a:rPr lang="en-US" sz="2500" b="0" dirty="0">
                <a:solidFill>
                  <a:schemeClr val="tx2">
                    <a:lumMod val="75000"/>
                  </a:schemeClr>
                </a:solidFill>
              </a:rPr>
              <a:t>Machine Learning course at YSU in Data Science for Business course. Main research interests are </a:t>
            </a:r>
            <a:r>
              <a:rPr lang="en-US" sz="2500" b="0" dirty="0" smtClean="0">
                <a:solidFill>
                  <a:schemeClr val="tx2">
                    <a:lumMod val="75000"/>
                  </a:schemeClr>
                </a:solidFill>
              </a:rPr>
              <a:t>Deep Learning </a:t>
            </a:r>
            <a:r>
              <a:rPr lang="en-US" sz="2500" b="0" dirty="0">
                <a:solidFill>
                  <a:schemeClr val="tx2">
                    <a:lumMod val="75000"/>
                  </a:schemeClr>
                </a:solidFill>
              </a:rPr>
              <a:t>model interpretation, Reinforcement Learning, </a:t>
            </a:r>
            <a:r>
              <a:rPr lang="en-US" sz="2500" b="0" dirty="0" smtClean="0">
                <a:solidFill>
                  <a:schemeClr val="tx2">
                    <a:lumMod val="75000"/>
                  </a:schemeClr>
                </a:solidFill>
              </a:rPr>
              <a:t>Adversarial </a:t>
            </a:r>
            <a:r>
              <a:rPr lang="en-US" sz="2500" b="0" dirty="0">
                <a:solidFill>
                  <a:schemeClr val="tx2">
                    <a:lumMod val="75000"/>
                  </a:schemeClr>
                </a:solidFill>
              </a:rPr>
              <a:t>Examples, Model Complexity </a:t>
            </a:r>
            <a:r>
              <a:rPr lang="en-US" sz="2500" b="0" dirty="0" smtClean="0">
                <a:solidFill>
                  <a:schemeClr val="tx2">
                    <a:lumMod val="75000"/>
                  </a:schemeClr>
                </a:solidFill>
              </a:rPr>
              <a:t>Estimation/Regularization</a:t>
            </a:r>
            <a:r>
              <a:rPr lang="en-US" sz="2500" b="0" dirty="0"/>
              <a:t>.</a:t>
            </a:r>
            <a:endParaRPr lang="en" sz="2500" b="0" dirty="0">
              <a:solidFill>
                <a:schemeClr val="tx2">
                  <a:lumMod val="75000"/>
                </a:schemeClr>
              </a:solidFill>
            </a:endParaRPr>
          </a:p>
        </p:txBody>
      </p:sp>
      <p:sp>
        <p:nvSpPr>
          <p:cNvPr id="7" name="To produce an ecosystem that drives technological innovation and scientific advancement…">
            <a:extLst>
              <a:ext uri="{FF2B5EF4-FFF2-40B4-BE49-F238E27FC236}">
                <a16:creationId xmlns:a16="http://schemas.microsoft.com/office/drawing/2014/main" id="{F4FD1F47-596F-5044-8DDB-9F6C77E13AAB}"/>
              </a:ext>
            </a:extLst>
          </p:cNvPr>
          <p:cNvSpPr txBox="1"/>
          <p:nvPr/>
        </p:nvSpPr>
        <p:spPr>
          <a:xfrm>
            <a:off x="8519178" y="6978035"/>
            <a:ext cx="7169057" cy="5609709"/>
          </a:xfrm>
          <a:prstGeom prst="rect">
            <a:avLst/>
          </a:prstGeom>
          <a:ln w="3175">
            <a:miter lim="400000"/>
          </a:ln>
          <a:extLst>
            <a:ext uri="{C572A759-6A51-4108-AA02-DFA0A04FC94B}">
              <ma14:wrappingTextBoxFlag xmlns="" xmlns:ma14="http://schemas.microsoft.com/office/mac/drawingml/2011/main" val="1"/>
            </a:ext>
          </a:extLst>
        </p:spPr>
        <p:txBody>
          <a:bodyPr wrap="square" lIns="53578" tIns="53578" rIns="53578" bIns="53578" anchor="ctr">
            <a:spAutoFit/>
          </a:bodyPr>
          <a:lstStyle/>
          <a:p>
            <a:pPr lvl="0">
              <a:lnSpc>
                <a:spcPct val="110000"/>
              </a:lnSpc>
              <a:buClr>
                <a:schemeClr val="dk1"/>
              </a:buClr>
              <a:buSzPts val="1100"/>
            </a:pPr>
            <a:r>
              <a:rPr lang="en-US" sz="2500" dirty="0" err="1">
                <a:solidFill>
                  <a:schemeClr val="tx2">
                    <a:lumMod val="75000"/>
                  </a:schemeClr>
                </a:solidFill>
              </a:rPr>
              <a:t>Nerses</a:t>
            </a:r>
            <a:r>
              <a:rPr lang="en-US" sz="2500" dirty="0">
                <a:solidFill>
                  <a:schemeClr val="tx2">
                    <a:lumMod val="75000"/>
                  </a:schemeClr>
                </a:solidFill>
              </a:rPr>
              <a:t> </a:t>
            </a:r>
            <a:r>
              <a:rPr lang="en-US" sz="2500" dirty="0" err="1" smtClean="0">
                <a:solidFill>
                  <a:schemeClr val="tx2">
                    <a:lumMod val="75000"/>
                  </a:schemeClr>
                </a:solidFill>
              </a:rPr>
              <a:t>Alikhanyan</a:t>
            </a:r>
            <a:r>
              <a:rPr lang="en-US" sz="2500" dirty="0" smtClean="0">
                <a:solidFill>
                  <a:schemeClr val="tx2">
                    <a:lumMod val="75000"/>
                  </a:schemeClr>
                </a:solidFill>
              </a:rPr>
              <a:t> Machine </a:t>
            </a:r>
            <a:r>
              <a:rPr lang="en-US" sz="2500" dirty="0">
                <a:solidFill>
                  <a:schemeClr val="tx2">
                    <a:lumMod val="75000"/>
                  </a:schemeClr>
                </a:solidFill>
              </a:rPr>
              <a:t>Learning </a:t>
            </a:r>
            <a:r>
              <a:rPr lang="en-US" sz="2500" dirty="0" smtClean="0">
                <a:solidFill>
                  <a:schemeClr val="tx2">
                    <a:lumMod val="75000"/>
                  </a:schemeClr>
                </a:solidFill>
              </a:rPr>
              <a:t>Specialist, Webb </a:t>
            </a:r>
            <a:r>
              <a:rPr lang="en-US" sz="2500" dirty="0" err="1" smtClean="0">
                <a:solidFill>
                  <a:schemeClr val="tx2">
                    <a:lumMod val="75000"/>
                  </a:schemeClr>
                </a:solidFill>
              </a:rPr>
              <a:t>Fountaine</a:t>
            </a:r>
            <a:endParaRPr lang="en-US" sz="2500" dirty="0" smtClean="0">
              <a:solidFill>
                <a:schemeClr val="tx2">
                  <a:lumMod val="75000"/>
                </a:schemeClr>
              </a:solidFill>
            </a:endParaRPr>
          </a:p>
          <a:p>
            <a:pPr lvl="0">
              <a:lnSpc>
                <a:spcPct val="110000"/>
              </a:lnSpc>
              <a:buClr>
                <a:schemeClr val="dk1"/>
              </a:buClr>
              <a:buSzPts val="1100"/>
            </a:pPr>
            <a:endParaRPr lang="en-US" sz="2500" b="0" dirty="0" smtClean="0">
              <a:solidFill>
                <a:schemeClr val="tx2">
                  <a:lumMod val="75000"/>
                </a:schemeClr>
              </a:solidFill>
            </a:endParaRPr>
          </a:p>
          <a:p>
            <a:pPr>
              <a:lnSpc>
                <a:spcPct val="110000"/>
              </a:lnSpc>
              <a:buClr>
                <a:schemeClr val="dk1"/>
              </a:buClr>
              <a:buSzPts val="1100"/>
            </a:pPr>
            <a:r>
              <a:rPr lang="en-US" sz="2500" b="0" dirty="0" err="1">
                <a:solidFill>
                  <a:schemeClr val="tx2">
                    <a:lumMod val="75000"/>
                  </a:schemeClr>
                </a:solidFill>
              </a:rPr>
              <a:t>Nerses</a:t>
            </a:r>
            <a:r>
              <a:rPr lang="en-US" sz="2500" b="0" dirty="0">
                <a:solidFill>
                  <a:schemeClr val="tx2">
                    <a:lumMod val="75000"/>
                  </a:schemeClr>
                </a:solidFill>
              </a:rPr>
              <a:t> </a:t>
            </a:r>
            <a:r>
              <a:rPr lang="en-US" sz="2500" b="0" dirty="0" err="1">
                <a:solidFill>
                  <a:schemeClr val="tx2">
                    <a:lumMod val="75000"/>
                  </a:schemeClr>
                </a:solidFill>
              </a:rPr>
              <a:t>Alikhanyan</a:t>
            </a:r>
            <a:r>
              <a:rPr lang="en-US" sz="2500" b="0" dirty="0">
                <a:solidFill>
                  <a:schemeClr val="tx2">
                    <a:lumMod val="75000"/>
                  </a:schemeClr>
                </a:solidFill>
              </a:rPr>
              <a:t> </a:t>
            </a:r>
            <a:r>
              <a:rPr lang="en-US" sz="2500" b="0" dirty="0" smtClean="0">
                <a:solidFill>
                  <a:schemeClr val="tx2">
                    <a:lumMod val="75000"/>
                  </a:schemeClr>
                </a:solidFill>
              </a:rPr>
              <a:t>is a Machine </a:t>
            </a:r>
            <a:r>
              <a:rPr lang="en-US" sz="2500" b="0" dirty="0">
                <a:solidFill>
                  <a:schemeClr val="tx2">
                    <a:lumMod val="75000"/>
                  </a:schemeClr>
                </a:solidFill>
              </a:rPr>
              <a:t>Learning Specialist </a:t>
            </a:r>
            <a:r>
              <a:rPr lang="en-US" sz="2500" b="0" dirty="0" smtClean="0">
                <a:solidFill>
                  <a:schemeClr val="tx2">
                    <a:lumMod val="75000"/>
                  </a:schemeClr>
                </a:solidFill>
              </a:rPr>
              <a:t>at Webb </a:t>
            </a:r>
            <a:r>
              <a:rPr lang="en-US" sz="2500" b="0" dirty="0" err="1">
                <a:solidFill>
                  <a:schemeClr val="tx2">
                    <a:lumMod val="75000"/>
                  </a:schemeClr>
                </a:solidFill>
              </a:rPr>
              <a:t>Fountaine</a:t>
            </a:r>
            <a:r>
              <a:rPr lang="en-US" sz="2500" b="0" dirty="0">
                <a:solidFill>
                  <a:schemeClr val="tx2">
                    <a:lumMod val="75000"/>
                  </a:schemeClr>
                </a:solidFill>
              </a:rPr>
              <a:t>. </a:t>
            </a:r>
          </a:p>
          <a:p>
            <a:pPr lvl="0">
              <a:lnSpc>
                <a:spcPct val="110000"/>
              </a:lnSpc>
              <a:buClr>
                <a:schemeClr val="dk1"/>
              </a:buClr>
              <a:buSzPts val="1100"/>
            </a:pPr>
            <a:r>
              <a:rPr lang="en-US" sz="2500" b="0" dirty="0" smtClean="0">
                <a:solidFill>
                  <a:schemeClr val="tx2">
                    <a:lumMod val="75000"/>
                  </a:schemeClr>
                </a:solidFill>
              </a:rPr>
              <a:t>During </a:t>
            </a:r>
            <a:r>
              <a:rPr lang="en-US" sz="2500" b="0" dirty="0">
                <a:solidFill>
                  <a:schemeClr val="tx2">
                    <a:lumMod val="75000"/>
                  </a:schemeClr>
                </a:solidFill>
              </a:rPr>
              <a:t>his career he has been working on industrial applications as well as done research for a wide variety of ML related fields. He has used machine learning approaches in projects including risk analysis, fraud detection, optical character recognition and NLP for named entity recognition tasks. Current Fields of Interest: Deep Learning, OCR, NLP.</a:t>
            </a:r>
            <a:endParaRPr lang="en" sz="2500" b="0" dirty="0">
              <a:solidFill>
                <a:schemeClr val="tx2">
                  <a:lumMod val="75000"/>
                </a:schemeClr>
              </a:solidFill>
            </a:endParaRPr>
          </a:p>
        </p:txBody>
      </p:sp>
      <p:sp>
        <p:nvSpPr>
          <p:cNvPr id="8" name="To produce an ecosystem that drives technological innovation and scientific advancement…">
            <a:extLst>
              <a:ext uri="{FF2B5EF4-FFF2-40B4-BE49-F238E27FC236}">
                <a16:creationId xmlns:a16="http://schemas.microsoft.com/office/drawing/2014/main" id="{F4FD1F47-596F-5044-8DDB-9F6C77E13AAB}"/>
              </a:ext>
            </a:extLst>
          </p:cNvPr>
          <p:cNvSpPr txBox="1"/>
          <p:nvPr/>
        </p:nvSpPr>
        <p:spPr>
          <a:xfrm>
            <a:off x="16714332" y="7020714"/>
            <a:ext cx="7025621" cy="5153751"/>
          </a:xfrm>
          <a:prstGeom prst="rect">
            <a:avLst/>
          </a:prstGeom>
          <a:ln w="3175">
            <a:miter lim="400000"/>
          </a:ln>
          <a:extLst>
            <a:ext uri="{C572A759-6A51-4108-AA02-DFA0A04FC94B}">
              <ma14:wrappingTextBoxFlag xmlns="" xmlns:ma14="http://schemas.microsoft.com/office/mac/drawingml/2011/main" val="1"/>
            </a:ext>
          </a:extLst>
        </p:spPr>
        <p:txBody>
          <a:bodyPr wrap="square" lIns="53578" tIns="53578" rIns="53578" bIns="53578" anchor="ctr">
            <a:spAutoFit/>
          </a:bodyPr>
          <a:lstStyle/>
          <a:p>
            <a:pPr lvl="0">
              <a:lnSpc>
                <a:spcPct val="110000"/>
              </a:lnSpc>
              <a:buClr>
                <a:schemeClr val="dk1"/>
              </a:buClr>
              <a:buSzPts val="1100"/>
            </a:pPr>
            <a:r>
              <a:rPr lang="en" sz="2500" dirty="0" smtClean="0">
                <a:solidFill>
                  <a:schemeClr val="tx2">
                    <a:lumMod val="75000"/>
                  </a:schemeClr>
                </a:solidFill>
              </a:rPr>
              <a:t>Vahan Arsenyan </a:t>
            </a:r>
            <a:r>
              <a:rPr lang="en-US" sz="2500" dirty="0" smtClean="0">
                <a:solidFill>
                  <a:schemeClr val="tx2">
                    <a:lumMod val="75000"/>
                  </a:schemeClr>
                </a:solidFill>
              </a:rPr>
              <a:t>Machine </a:t>
            </a:r>
            <a:r>
              <a:rPr lang="en-US" sz="2500" dirty="0">
                <a:solidFill>
                  <a:schemeClr val="tx2">
                    <a:lumMod val="75000"/>
                  </a:schemeClr>
                </a:solidFill>
              </a:rPr>
              <a:t>Learning Specialist, Webb </a:t>
            </a:r>
            <a:r>
              <a:rPr lang="en-US" sz="2500" dirty="0" err="1">
                <a:solidFill>
                  <a:schemeClr val="tx2">
                    <a:lumMod val="75000"/>
                  </a:schemeClr>
                </a:solidFill>
              </a:rPr>
              <a:t>Fountaine</a:t>
            </a:r>
            <a:endParaRPr lang="en-US" sz="2500" dirty="0">
              <a:solidFill>
                <a:schemeClr val="tx2">
                  <a:lumMod val="75000"/>
                </a:schemeClr>
              </a:solidFill>
            </a:endParaRPr>
          </a:p>
          <a:p>
            <a:pPr lvl="0">
              <a:lnSpc>
                <a:spcPct val="110000"/>
              </a:lnSpc>
              <a:buClr>
                <a:schemeClr val="dk1"/>
              </a:buClr>
              <a:buSzPts val="1100"/>
            </a:pPr>
            <a:endParaRPr lang="en" sz="2500" dirty="0">
              <a:solidFill>
                <a:schemeClr val="tx2">
                  <a:lumMod val="75000"/>
                </a:schemeClr>
              </a:solidFill>
            </a:endParaRPr>
          </a:p>
          <a:p>
            <a:pPr lvl="0">
              <a:lnSpc>
                <a:spcPct val="110000"/>
              </a:lnSpc>
              <a:buClr>
                <a:schemeClr val="dk1"/>
              </a:buClr>
              <a:buSzPts val="1100"/>
            </a:pPr>
            <a:r>
              <a:rPr lang="en-US" sz="2500" b="0" dirty="0" err="1"/>
              <a:t>Vahan</a:t>
            </a:r>
            <a:r>
              <a:rPr lang="en-US" sz="2500" b="0" dirty="0"/>
              <a:t> </a:t>
            </a:r>
            <a:r>
              <a:rPr lang="en-US" sz="2500" b="0" dirty="0" err="1"/>
              <a:t>Arsenyan</a:t>
            </a:r>
            <a:r>
              <a:rPr lang="en-US" sz="2500" b="0" dirty="0"/>
              <a:t> is currently working at Webb Fontaine as a Machine Learning Specialist mainly on projects such as fraud detection, text classification and search engines. Having his background in Information Security and Software Engineering he has done research on methods of trainings of Neural Networks on encrypted data. Current Fields of Interest: Bayesian statistics and Kernel methods</a:t>
            </a:r>
            <a:endParaRPr lang="en" sz="2500" b="0" dirty="0">
              <a:solidFill>
                <a:schemeClr val="tx2">
                  <a:lumMod val="75000"/>
                </a:schemeClr>
              </a:solidFill>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3253" y="2261404"/>
            <a:ext cx="4574274" cy="4574274"/>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1223" y="2238998"/>
            <a:ext cx="4675012" cy="4598247"/>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676164" y="2261404"/>
            <a:ext cx="4950015" cy="4575841"/>
          </a:xfrm>
          <a:prstGeom prst="rect">
            <a:avLst/>
          </a:prstGeom>
        </p:spPr>
      </p:pic>
      <p:sp>
        <p:nvSpPr>
          <p:cNvPr id="11" name="MISSION">
            <a:extLst>
              <a:ext uri="{FF2B5EF4-FFF2-40B4-BE49-F238E27FC236}">
                <a16:creationId xmlns:a16="http://schemas.microsoft.com/office/drawing/2014/main" id="{9D008278-17DD-E247-9C1C-5F59A1FAC591}"/>
              </a:ext>
            </a:extLst>
          </p:cNvPr>
          <p:cNvSpPr txBox="1"/>
          <p:nvPr/>
        </p:nvSpPr>
        <p:spPr>
          <a:xfrm>
            <a:off x="1022750" y="151494"/>
            <a:ext cx="22006560" cy="1437797"/>
          </a:xfrm>
          <a:prstGeom prst="rect">
            <a:avLst/>
          </a:prstGeom>
          <a:ln w="3175">
            <a:miter lim="400000"/>
          </a:ln>
          <a:extLst>
            <a:ext uri="{C572A759-6A51-4108-AA02-DFA0A04FC94B}">
              <ma14:wrappingTextBoxFlag xmlns="" xmlns:ma14="http://schemas.microsoft.com/office/mac/drawingml/2011/main" val="1"/>
            </a:ext>
          </a:extLst>
        </p:spPr>
        <p:txBody>
          <a:bodyPr wrap="square" lIns="53578" tIns="53578" rIns="53578" bIns="53578" anchor="ctr">
            <a:spAutoFit/>
          </a:bodyPr>
          <a:lstStyle>
            <a:lvl1pPr>
              <a:lnSpc>
                <a:spcPct val="90000"/>
              </a:lnSpc>
              <a:defRPr sz="25400">
                <a:solidFill>
                  <a:srgbClr val="0F376D"/>
                </a:solidFill>
                <a:latin typeface="Euclid Flex"/>
                <a:ea typeface="Euclid Flex"/>
                <a:cs typeface="Euclid Flex"/>
                <a:sym typeface="Euclid Flex"/>
              </a:defRPr>
            </a:lvl1pPr>
          </a:lstStyle>
          <a:p>
            <a:r>
              <a:rPr lang="en" sz="9600" dirty="0">
                <a:solidFill>
                  <a:schemeClr val="bg1"/>
                </a:solidFill>
              </a:rPr>
              <a:t>Speakers</a:t>
            </a:r>
            <a:endParaRPr sz="15000" dirty="0">
              <a:solidFill>
                <a:schemeClr val="bg1"/>
              </a:solidFill>
            </a:endParaRPr>
          </a:p>
        </p:txBody>
      </p:sp>
    </p:spTree>
    <p:extLst>
      <p:ext uri="{BB962C8B-B14F-4D97-AF65-F5344CB8AC3E}">
        <p14:creationId xmlns:p14="http://schemas.microsoft.com/office/powerpoint/2010/main" val="2831389053"/>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3175" cap="flat">
          <a:noFill/>
          <a:miter lim="400000"/>
        </a:ln>
        <a:effectLst/>
        <a:sp3d/>
      </a:spPr>
      <a:bodyPr rot="0" spcFirstLastPara="1" vertOverflow="overflow" horzOverflow="overflow" vert="horz" wrap="square" lIns="53578" tIns="53578" rIns="53578" bIns="53578"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chemeClr val="accent3"/>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53578" tIns="53578" rIns="53578" bIns="53578"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3175" cap="flat">
          <a:noFill/>
          <a:miter lim="400000"/>
        </a:ln>
        <a:effectLst/>
        <a:sp3d/>
      </a:spPr>
      <a:bodyPr rot="0" spcFirstLastPara="1" vertOverflow="overflow" horzOverflow="overflow" vert="horz" wrap="square" lIns="53578" tIns="53578" rIns="53578" bIns="53578"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chemeClr val="accent3"/>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53578" tIns="53578" rIns="53578" bIns="53578"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6511</TotalTime>
  <Words>1064</Words>
  <Application>Microsoft Office PowerPoint</Application>
  <PresentationFormat>Custom</PresentationFormat>
  <Paragraphs>84</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Euclid Flex</vt:lpstr>
      <vt:lpstr>Helvetica Neue</vt:lpstr>
      <vt:lpstr>Helvetica Neue Light</vt:lpstr>
      <vt:lpstr>Helvetica Neue Medium</vt:lpstr>
      <vt:lpstr>Helvetica Neue Thin</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Mher_Matevosyan</dc:creator>
  <cp:lastModifiedBy>Mher Matevosyan</cp:lastModifiedBy>
  <cp:revision>148</cp:revision>
  <dcterms:modified xsi:type="dcterms:W3CDTF">2019-10-28T13:06:21Z</dcterms:modified>
</cp:coreProperties>
</file>